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70" r:id="rId14"/>
    <p:sldId id="271" r:id="rId15"/>
    <p:sldId id="275" r:id="rId16"/>
  </p:sldIdLst>
  <p:sldSz cx="12192000" cy="6858000"/>
  <p:notesSz cx="6858000" cy="12192000"/>
  <p:embeddedFontLst>
    <p:embeddedFont>
      <p:font typeface="MiSans" panose="02010600030101010101" charset="-122"/>
      <p:regular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7" d="100"/>
          <a:sy n="107" d="100"/>
        </p:scale>
        <p:origin x="5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6224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mK025/tf-vs-pytorch-benchmark-ResNet50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mK025/OID-Localized-Narratives-Graphic-Retrieval-Prototype-Syste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mK025/NLP-Intent-Recognition-Module-Design-and-Evaluatio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 flipV="1">
            <a:off x="-5080" y="116840"/>
            <a:ext cx="12273280" cy="5316855"/>
          </a:xfrm>
          <a:prstGeom prst="round1Rect">
            <a:avLst/>
          </a:prstGeom>
          <a:solidFill>
            <a:srgbClr val="1D3EBF">
              <a:alpha val="32941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-5080" y="116840"/>
            <a:ext cx="12273280" cy="53168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flipV="1">
            <a:off x="-55880" y="-8890"/>
            <a:ext cx="12247880" cy="5316855"/>
          </a:xfrm>
          <a:prstGeom prst="round1Rect">
            <a:avLst/>
          </a:prstGeom>
          <a:gradFill flip="none" rotWithShape="1">
            <a:gsLst>
              <a:gs pos="0">
                <a:srgbClr val="00B0F0"/>
              </a:gs>
              <a:gs pos="57000">
                <a:srgbClr val="004CC0"/>
              </a:gs>
              <a:gs pos="100000">
                <a:srgbClr val="1D3EBF"/>
              </a:gs>
            </a:gsLst>
            <a:lin ang="189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-55880" y="-8890"/>
            <a:ext cx="12247880" cy="53168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6-01-00:19:00-d0tint475iks2gau4i0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485" y="804545"/>
            <a:ext cx="5809615" cy="4663440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370840" y="1797685"/>
            <a:ext cx="5416185" cy="201888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暑期实习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总结汇报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62280" y="4228465"/>
            <a:ext cx="774258" cy="762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462280" y="4228465"/>
            <a:ext cx="774258" cy="76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30690" y="4266565"/>
            <a:ext cx="566757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6" name="Shape 13"/>
          <p:cNvSpPr/>
          <p:nvPr/>
        </p:nvSpPr>
        <p:spPr>
          <a:xfrm>
            <a:off x="186384" y="6006465"/>
            <a:ext cx="1941842" cy="46736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4"/>
          <p:cNvSpPr/>
          <p:nvPr/>
        </p:nvSpPr>
        <p:spPr>
          <a:xfrm>
            <a:off x="186384" y="6006465"/>
            <a:ext cx="1941842" cy="4673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5885" y="6060303"/>
            <a:ext cx="2123440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</a:t>
            </a:r>
            <a:r>
              <a:rPr lang="zh-CN" alt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阚研佳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2345384" y="6006465"/>
            <a:ext cx="1941842" cy="46736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7"/>
          <p:cNvSpPr/>
          <p:nvPr/>
        </p:nvSpPr>
        <p:spPr>
          <a:xfrm>
            <a:off x="2345384" y="6006465"/>
            <a:ext cx="1941842" cy="4673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2254884" y="6060303"/>
            <a:ext cx="2887049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时间:2025.05-2025.06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7019290" y="1320165"/>
            <a:ext cx="5172710" cy="3987800"/>
          </a:xfrm>
          <a:custGeom>
            <a:avLst/>
            <a:gdLst/>
            <a:ahLst/>
            <a:cxnLst/>
            <a:rect l="l" t="t" r="r" b="b"/>
            <a:pathLst>
              <a:path w="5172710" h="3987800">
                <a:moveTo>
                  <a:pt x="3362960" y="0"/>
                </a:moveTo>
                <a:cubicBezTo>
                  <a:pt x="4033520" y="8255"/>
                  <a:pt x="4612640" y="172720"/>
                  <a:pt x="5172710" y="528955"/>
                </a:cubicBezTo>
                <a:lnTo>
                  <a:pt x="5172710" y="3101340"/>
                </a:lnTo>
                <a:cubicBezTo>
                  <a:pt x="5187950" y="3599180"/>
                  <a:pt x="4732655" y="3999865"/>
                  <a:pt x="4286250" y="3987800"/>
                </a:cubicBezTo>
                <a:lnTo>
                  <a:pt x="57785" y="3987800"/>
                </a:lnTo>
                <a:cubicBezTo>
                  <a:pt x="19685" y="3790315"/>
                  <a:pt x="-635" y="3554730"/>
                  <a:pt x="0" y="3362960"/>
                </a:cubicBezTo>
                <a:cubicBezTo>
                  <a:pt x="-57785" y="1475740"/>
                  <a:pt x="1670685" y="-46355"/>
                  <a:pt x="3362960" y="0"/>
                </a:cubicBezTo>
                <a:close/>
              </a:path>
            </a:pathLst>
          </a:custGeom>
          <a:gradFill flip="none" rotWithShape="1">
            <a:gsLst>
              <a:gs pos="30000">
                <a:srgbClr val="004CC0"/>
              </a:gs>
              <a:gs pos="79000">
                <a:srgbClr val="0084B4"/>
              </a:gs>
            </a:gsLst>
            <a:lin ang="4800000" scaled="1"/>
          </a:gradFill>
          <a:ln/>
        </p:spPr>
      </p:sp>
      <p:sp>
        <p:nvSpPr>
          <p:cNvPr id="23" name="Text 20"/>
          <p:cNvSpPr/>
          <p:nvPr/>
        </p:nvSpPr>
        <p:spPr>
          <a:xfrm>
            <a:off x="7019290" y="1320165"/>
            <a:ext cx="5172710" cy="3987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10793095" y="294005"/>
            <a:ext cx="112395" cy="112395"/>
          </a:xfrm>
          <a:prstGeom prst="ellipse">
            <a:avLst/>
          </a:prstGeom>
          <a:solidFill>
            <a:srgbClr val="000000">
              <a:alpha val="0"/>
            </a:srgbClr>
          </a:solidFill>
          <a:ln w="9525">
            <a:solidFill>
              <a:srgbClr val="00B0F0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10793095" y="294005"/>
            <a:ext cx="112395" cy="1123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11002645" y="294005"/>
            <a:ext cx="112395" cy="112395"/>
          </a:xfrm>
          <a:prstGeom prst="ellipse">
            <a:avLst/>
          </a:prstGeom>
          <a:solidFill>
            <a:srgbClr val="00B0F0"/>
          </a:solidFill>
          <a:ln w="9525">
            <a:solidFill>
              <a:srgbClr val="00B0F0"/>
            </a:solidFill>
            <a:prstDash val="solid"/>
          </a:ln>
        </p:spPr>
      </p:sp>
      <p:sp>
        <p:nvSpPr>
          <p:cNvPr id="27" name="Text 24"/>
          <p:cNvSpPr/>
          <p:nvPr/>
        </p:nvSpPr>
        <p:spPr>
          <a:xfrm>
            <a:off x="11002645" y="294005"/>
            <a:ext cx="112395" cy="1123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11212830" y="294005"/>
            <a:ext cx="112395" cy="112395"/>
          </a:xfrm>
          <a:prstGeom prst="ellipse">
            <a:avLst/>
          </a:prstGeom>
          <a:solidFill>
            <a:srgbClr val="000000">
              <a:alpha val="0"/>
            </a:srgbClr>
          </a:solidFill>
          <a:ln w="9525">
            <a:solidFill>
              <a:srgbClr val="00B0F0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11212830" y="294005"/>
            <a:ext cx="112395" cy="1123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11422380" y="294005"/>
            <a:ext cx="112395" cy="112395"/>
          </a:xfrm>
          <a:prstGeom prst="ellipse">
            <a:avLst/>
          </a:prstGeom>
          <a:solidFill>
            <a:srgbClr val="00B0F0"/>
          </a:solidFill>
          <a:ln w="9525">
            <a:solidFill>
              <a:srgbClr val="00B0F0"/>
            </a:solidFill>
            <a:prstDash val="solid"/>
          </a:ln>
        </p:spPr>
      </p:sp>
      <p:sp>
        <p:nvSpPr>
          <p:cNvPr id="31" name="Text 28"/>
          <p:cNvSpPr/>
          <p:nvPr/>
        </p:nvSpPr>
        <p:spPr>
          <a:xfrm>
            <a:off x="11422380" y="294005"/>
            <a:ext cx="112395" cy="1123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 rot="5400000">
            <a:off x="11352530" y="4684395"/>
            <a:ext cx="140335" cy="121285"/>
          </a:xfrm>
          <a:prstGeom prst="triangle">
            <a:avLst/>
          </a:prstGeom>
          <a:solidFill>
            <a:srgbClr val="00B0F0"/>
          </a:solidFill>
          <a:ln/>
        </p:spPr>
      </p:sp>
      <p:sp>
        <p:nvSpPr>
          <p:cNvPr id="33" name="Text 30"/>
          <p:cNvSpPr/>
          <p:nvPr/>
        </p:nvSpPr>
        <p:spPr>
          <a:xfrm rot="5400000">
            <a:off x="11352530" y="4684395"/>
            <a:ext cx="140335" cy="1212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 rot="5400000" flipV="1">
            <a:off x="11140440" y="4684395"/>
            <a:ext cx="140335" cy="121285"/>
          </a:xfrm>
          <a:prstGeom prst="triangle">
            <a:avLst/>
          </a:prstGeom>
          <a:solidFill>
            <a:srgbClr val="00B0F0"/>
          </a:solidFill>
          <a:ln/>
        </p:spPr>
      </p:sp>
      <p:sp>
        <p:nvSpPr>
          <p:cNvPr id="35" name="Text 32"/>
          <p:cNvSpPr/>
          <p:nvPr/>
        </p:nvSpPr>
        <p:spPr>
          <a:xfrm rot="5400000">
            <a:off x="11140440" y="4684395"/>
            <a:ext cx="140335" cy="1212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 rot="15060000" flipV="1">
            <a:off x="5186045" y="3797935"/>
            <a:ext cx="1242695" cy="1242695"/>
          </a:xfrm>
          <a:custGeom>
            <a:avLst/>
            <a:gdLst/>
            <a:ahLst/>
            <a:cxnLst/>
            <a:rect l="l" t="t" r="r" b="b"/>
            <a:pathLst>
              <a:path w="1242695" h="1242695">
                <a:moveTo>
                  <a:pt x="455293" y="1221014"/>
                </a:moveTo>
                <a:cubicBezTo>
                  <a:pt x="455293" y="1221014"/>
                  <a:pt x="455293" y="1221014"/>
                  <a:pt x="787401" y="1221014"/>
                </a:cubicBezTo>
                <a:cubicBezTo>
                  <a:pt x="735091" y="1235469"/>
                  <a:pt x="679131" y="1242695"/>
                  <a:pt x="620739" y="1242695"/>
                </a:cubicBezTo>
                <a:cubicBezTo>
                  <a:pt x="563563" y="1242695"/>
                  <a:pt x="507603" y="1235469"/>
                  <a:pt x="455293" y="1221014"/>
                </a:cubicBezTo>
                <a:close/>
                <a:moveTo>
                  <a:pt x="309441" y="1158929"/>
                </a:moveTo>
                <a:lnTo>
                  <a:pt x="932267" y="1158929"/>
                </a:lnTo>
                <a:cubicBezTo>
                  <a:pt x="906771" y="1173342"/>
                  <a:pt x="881275" y="1186554"/>
                  <a:pt x="853352" y="1197363"/>
                </a:cubicBezTo>
                <a:cubicBezTo>
                  <a:pt x="853352" y="1197363"/>
                  <a:pt x="853352" y="1197363"/>
                  <a:pt x="387143" y="1197363"/>
                </a:cubicBezTo>
                <a:cubicBezTo>
                  <a:pt x="360433" y="1186554"/>
                  <a:pt x="333723" y="1173342"/>
                  <a:pt x="309441" y="1158929"/>
                </a:cubicBezTo>
                <a:close/>
                <a:moveTo>
                  <a:pt x="221734" y="1097829"/>
                </a:moveTo>
                <a:lnTo>
                  <a:pt x="1019976" y="1097829"/>
                </a:lnTo>
                <a:cubicBezTo>
                  <a:pt x="1002966" y="1111118"/>
                  <a:pt x="985956" y="1123198"/>
                  <a:pt x="968946" y="1135278"/>
                </a:cubicBezTo>
                <a:cubicBezTo>
                  <a:pt x="968946" y="1135278"/>
                  <a:pt x="968946" y="1135278"/>
                  <a:pt x="272763" y="1135278"/>
                </a:cubicBezTo>
                <a:cubicBezTo>
                  <a:pt x="254538" y="1123198"/>
                  <a:pt x="237528" y="1111118"/>
                  <a:pt x="221734" y="1097829"/>
                </a:cubicBezTo>
                <a:close/>
                <a:moveTo>
                  <a:pt x="158663" y="1035743"/>
                </a:moveTo>
                <a:lnTo>
                  <a:pt x="1083047" y="1035743"/>
                </a:lnTo>
                <a:cubicBezTo>
                  <a:pt x="1070900" y="1049294"/>
                  <a:pt x="1058752" y="1062844"/>
                  <a:pt x="1045391" y="1075163"/>
                </a:cubicBezTo>
                <a:cubicBezTo>
                  <a:pt x="1045391" y="1075163"/>
                  <a:pt x="1045391" y="1075163"/>
                  <a:pt x="196318" y="1075163"/>
                </a:cubicBezTo>
                <a:cubicBezTo>
                  <a:pt x="182957" y="1062844"/>
                  <a:pt x="169595" y="1049294"/>
                  <a:pt x="158663" y="1035743"/>
                </a:cubicBezTo>
                <a:close/>
                <a:moveTo>
                  <a:pt x="110374" y="975629"/>
                </a:moveTo>
                <a:lnTo>
                  <a:pt x="1132320" y="975629"/>
                </a:lnTo>
                <a:cubicBezTo>
                  <a:pt x="1122599" y="988917"/>
                  <a:pt x="1114093" y="1000997"/>
                  <a:pt x="1103157" y="1013078"/>
                </a:cubicBezTo>
                <a:cubicBezTo>
                  <a:pt x="1103157" y="1013078"/>
                  <a:pt x="1103157" y="1013078"/>
                  <a:pt x="138322" y="1013078"/>
                </a:cubicBezTo>
                <a:cubicBezTo>
                  <a:pt x="128601" y="1000997"/>
                  <a:pt x="118879" y="988917"/>
                  <a:pt x="110374" y="975629"/>
                </a:cubicBezTo>
                <a:close/>
                <a:moveTo>
                  <a:pt x="72925" y="913544"/>
                </a:moveTo>
                <a:lnTo>
                  <a:pt x="1169769" y="913544"/>
                </a:lnTo>
                <a:cubicBezTo>
                  <a:pt x="1162481" y="926755"/>
                  <a:pt x="1155193" y="939967"/>
                  <a:pt x="1146690" y="951978"/>
                </a:cubicBezTo>
                <a:cubicBezTo>
                  <a:pt x="1146690" y="951978"/>
                  <a:pt x="1146690" y="951978"/>
                  <a:pt x="94789" y="951978"/>
                </a:cubicBezTo>
                <a:cubicBezTo>
                  <a:pt x="87501" y="939967"/>
                  <a:pt x="80213" y="926755"/>
                  <a:pt x="72925" y="913544"/>
                </a:cubicBezTo>
                <a:close/>
                <a:moveTo>
                  <a:pt x="43361" y="852444"/>
                </a:moveTo>
                <a:lnTo>
                  <a:pt x="1197362" y="852444"/>
                </a:lnTo>
                <a:cubicBezTo>
                  <a:pt x="1192503" y="864523"/>
                  <a:pt x="1186430" y="877812"/>
                  <a:pt x="1180356" y="889892"/>
                </a:cubicBezTo>
                <a:cubicBezTo>
                  <a:pt x="1180356" y="889892"/>
                  <a:pt x="1180356" y="889892"/>
                  <a:pt x="60367" y="889892"/>
                </a:cubicBezTo>
                <a:cubicBezTo>
                  <a:pt x="54293" y="877812"/>
                  <a:pt x="49434" y="864523"/>
                  <a:pt x="43361" y="852444"/>
                </a:cubicBezTo>
                <a:close/>
                <a:moveTo>
                  <a:pt x="22666" y="790358"/>
                </a:moveTo>
                <a:lnTo>
                  <a:pt x="1219043" y="790358"/>
                </a:lnTo>
                <a:cubicBezTo>
                  <a:pt x="1215399" y="803909"/>
                  <a:pt x="1210541" y="817459"/>
                  <a:pt x="1205683" y="829778"/>
                </a:cubicBezTo>
                <a:cubicBezTo>
                  <a:pt x="1205683" y="829778"/>
                  <a:pt x="1205683" y="829778"/>
                  <a:pt x="34812" y="829778"/>
                </a:cubicBezTo>
                <a:cubicBezTo>
                  <a:pt x="29953" y="817459"/>
                  <a:pt x="26310" y="803909"/>
                  <a:pt x="22666" y="790358"/>
                </a:cubicBezTo>
                <a:close/>
                <a:moveTo>
                  <a:pt x="7883" y="730244"/>
                </a:moveTo>
                <a:lnTo>
                  <a:pt x="1232840" y="730244"/>
                </a:lnTo>
                <a:cubicBezTo>
                  <a:pt x="1230409" y="742323"/>
                  <a:pt x="1227979" y="755612"/>
                  <a:pt x="1225548" y="767692"/>
                </a:cubicBezTo>
                <a:cubicBezTo>
                  <a:pt x="1225548" y="767692"/>
                  <a:pt x="1225548" y="767692"/>
                  <a:pt x="16390" y="767692"/>
                </a:cubicBezTo>
                <a:cubicBezTo>
                  <a:pt x="13959" y="755612"/>
                  <a:pt x="10314" y="742323"/>
                  <a:pt x="7883" y="730244"/>
                </a:cubicBezTo>
                <a:close/>
                <a:moveTo>
                  <a:pt x="985" y="668158"/>
                </a:moveTo>
                <a:lnTo>
                  <a:pt x="1241709" y="668158"/>
                </a:lnTo>
                <a:cubicBezTo>
                  <a:pt x="1240494" y="681370"/>
                  <a:pt x="1239279" y="694582"/>
                  <a:pt x="1236849" y="706593"/>
                </a:cubicBezTo>
                <a:cubicBezTo>
                  <a:pt x="1236849" y="706593"/>
                  <a:pt x="1236849" y="706593"/>
                  <a:pt x="5846" y="706593"/>
                </a:cubicBezTo>
                <a:cubicBezTo>
                  <a:pt x="3416" y="694582"/>
                  <a:pt x="2201" y="681370"/>
                  <a:pt x="985" y="668158"/>
                </a:cubicBezTo>
                <a:close/>
                <a:moveTo>
                  <a:pt x="0" y="607058"/>
                </a:moveTo>
                <a:cubicBezTo>
                  <a:pt x="0" y="607058"/>
                  <a:pt x="0" y="607058"/>
                  <a:pt x="1242695" y="607058"/>
                </a:cubicBezTo>
                <a:cubicBezTo>
                  <a:pt x="1242695" y="611986"/>
                  <a:pt x="1242695" y="615681"/>
                  <a:pt x="1242695" y="620609"/>
                </a:cubicBezTo>
                <a:cubicBezTo>
                  <a:pt x="1242695" y="629232"/>
                  <a:pt x="1242695" y="637855"/>
                  <a:pt x="1242695" y="646478"/>
                </a:cubicBezTo>
                <a:cubicBezTo>
                  <a:pt x="1242695" y="646478"/>
                  <a:pt x="1242695" y="646478"/>
                  <a:pt x="0" y="646478"/>
                </a:cubicBezTo>
                <a:cubicBezTo>
                  <a:pt x="0" y="637855"/>
                  <a:pt x="0" y="629232"/>
                  <a:pt x="0" y="620609"/>
                </a:cubicBezTo>
                <a:cubicBezTo>
                  <a:pt x="0" y="615681"/>
                  <a:pt x="0" y="611986"/>
                  <a:pt x="0" y="607058"/>
                </a:cubicBezTo>
                <a:close/>
                <a:moveTo>
                  <a:pt x="3416" y="544973"/>
                </a:moveTo>
                <a:lnTo>
                  <a:pt x="1238063" y="544973"/>
                </a:lnTo>
                <a:cubicBezTo>
                  <a:pt x="1240494" y="558523"/>
                  <a:pt x="1240494" y="570842"/>
                  <a:pt x="1241709" y="584392"/>
                </a:cubicBezTo>
                <a:cubicBezTo>
                  <a:pt x="1241709" y="584392"/>
                  <a:pt x="1241709" y="584392"/>
                  <a:pt x="985" y="584392"/>
                </a:cubicBezTo>
                <a:cubicBezTo>
                  <a:pt x="985" y="570842"/>
                  <a:pt x="2201" y="558523"/>
                  <a:pt x="3416" y="544973"/>
                </a:cubicBezTo>
                <a:close/>
                <a:moveTo>
                  <a:pt x="14185" y="484859"/>
                </a:moveTo>
                <a:lnTo>
                  <a:pt x="1227524" y="484859"/>
                </a:lnTo>
                <a:cubicBezTo>
                  <a:pt x="1229953" y="496869"/>
                  <a:pt x="1232382" y="510081"/>
                  <a:pt x="1234811" y="523293"/>
                </a:cubicBezTo>
                <a:cubicBezTo>
                  <a:pt x="1234811" y="523293"/>
                  <a:pt x="1234811" y="523293"/>
                  <a:pt x="6898" y="523293"/>
                </a:cubicBezTo>
                <a:cubicBezTo>
                  <a:pt x="9327" y="510081"/>
                  <a:pt x="11756" y="496869"/>
                  <a:pt x="14185" y="484859"/>
                </a:cubicBezTo>
                <a:close/>
                <a:moveTo>
                  <a:pt x="31627" y="422773"/>
                </a:moveTo>
                <a:lnTo>
                  <a:pt x="1211068" y="422773"/>
                </a:lnTo>
                <a:cubicBezTo>
                  <a:pt x="1214712" y="435984"/>
                  <a:pt x="1218356" y="447995"/>
                  <a:pt x="1222000" y="461207"/>
                </a:cubicBezTo>
                <a:cubicBezTo>
                  <a:pt x="1222000" y="461207"/>
                  <a:pt x="1222000" y="461207"/>
                  <a:pt x="20695" y="461207"/>
                </a:cubicBezTo>
                <a:cubicBezTo>
                  <a:pt x="23124" y="447995"/>
                  <a:pt x="27983" y="435984"/>
                  <a:pt x="31627" y="422773"/>
                </a:cubicBezTo>
                <a:close/>
                <a:moveTo>
                  <a:pt x="55215" y="361673"/>
                </a:moveTo>
                <a:lnTo>
                  <a:pt x="1185278" y="361673"/>
                </a:lnTo>
                <a:cubicBezTo>
                  <a:pt x="1191354" y="373991"/>
                  <a:pt x="1197429" y="387542"/>
                  <a:pt x="1202290" y="401092"/>
                </a:cubicBezTo>
                <a:cubicBezTo>
                  <a:pt x="1202290" y="401092"/>
                  <a:pt x="1202290" y="401092"/>
                  <a:pt x="39419" y="401092"/>
                </a:cubicBezTo>
                <a:cubicBezTo>
                  <a:pt x="44279" y="387542"/>
                  <a:pt x="49139" y="373991"/>
                  <a:pt x="55215" y="361673"/>
                </a:cubicBezTo>
                <a:close/>
                <a:moveTo>
                  <a:pt x="88874" y="299588"/>
                </a:moveTo>
                <a:lnTo>
                  <a:pt x="1154049" y="299588"/>
                </a:lnTo>
                <a:cubicBezTo>
                  <a:pt x="1161336" y="313138"/>
                  <a:pt x="1168623" y="325457"/>
                  <a:pt x="1174696" y="339007"/>
                </a:cubicBezTo>
                <a:cubicBezTo>
                  <a:pt x="1174696" y="339007"/>
                  <a:pt x="1174696" y="339007"/>
                  <a:pt x="67012" y="339007"/>
                </a:cubicBezTo>
                <a:cubicBezTo>
                  <a:pt x="74300" y="325457"/>
                  <a:pt x="81587" y="313138"/>
                  <a:pt x="88874" y="299588"/>
                </a:cubicBezTo>
                <a:close/>
                <a:moveTo>
                  <a:pt x="131403" y="239473"/>
                </a:moveTo>
                <a:lnTo>
                  <a:pt x="1111291" y="239473"/>
                </a:lnTo>
                <a:cubicBezTo>
                  <a:pt x="1121005" y="251484"/>
                  <a:pt x="1130719" y="264695"/>
                  <a:pt x="1139219" y="277907"/>
                </a:cubicBezTo>
                <a:cubicBezTo>
                  <a:pt x="1139219" y="277907"/>
                  <a:pt x="1139219" y="277907"/>
                  <a:pt x="103476" y="277907"/>
                </a:cubicBezTo>
                <a:cubicBezTo>
                  <a:pt x="111975" y="264695"/>
                  <a:pt x="121689" y="251484"/>
                  <a:pt x="131403" y="239473"/>
                </a:cubicBezTo>
                <a:close/>
                <a:moveTo>
                  <a:pt x="185259" y="178373"/>
                </a:moveTo>
                <a:cubicBezTo>
                  <a:pt x="185259" y="178373"/>
                  <a:pt x="185259" y="178373"/>
                  <a:pt x="1056450" y="178373"/>
                </a:cubicBezTo>
                <a:cubicBezTo>
                  <a:pt x="1068600" y="190453"/>
                  <a:pt x="1080751" y="202533"/>
                  <a:pt x="1092901" y="215821"/>
                </a:cubicBezTo>
                <a:cubicBezTo>
                  <a:pt x="1092901" y="215821"/>
                  <a:pt x="1092901" y="215821"/>
                  <a:pt x="148808" y="215821"/>
                </a:cubicBezTo>
                <a:cubicBezTo>
                  <a:pt x="159743" y="202533"/>
                  <a:pt x="171894" y="190453"/>
                  <a:pt x="185259" y="178373"/>
                </a:cubicBezTo>
                <a:close/>
                <a:moveTo>
                  <a:pt x="257312" y="116288"/>
                </a:moveTo>
                <a:lnTo>
                  <a:pt x="984167" y="116288"/>
                </a:lnTo>
                <a:cubicBezTo>
                  <a:pt x="1001184" y="128606"/>
                  <a:pt x="1016985" y="142157"/>
                  <a:pt x="1032787" y="155707"/>
                </a:cubicBezTo>
                <a:cubicBezTo>
                  <a:pt x="1032787" y="155707"/>
                  <a:pt x="1032787" y="155707"/>
                  <a:pt x="209908" y="155707"/>
                </a:cubicBezTo>
                <a:cubicBezTo>
                  <a:pt x="224494" y="142157"/>
                  <a:pt x="241510" y="128606"/>
                  <a:pt x="257312" y="116288"/>
                </a:cubicBezTo>
                <a:close/>
                <a:moveTo>
                  <a:pt x="363363" y="56173"/>
                </a:moveTo>
                <a:lnTo>
                  <a:pt x="878346" y="56173"/>
                </a:lnTo>
                <a:cubicBezTo>
                  <a:pt x="903852" y="67045"/>
                  <a:pt x="926929" y="79125"/>
                  <a:pt x="950006" y="93621"/>
                </a:cubicBezTo>
                <a:cubicBezTo>
                  <a:pt x="950006" y="93621"/>
                  <a:pt x="950006" y="93621"/>
                  <a:pt x="291703" y="93621"/>
                </a:cubicBezTo>
                <a:cubicBezTo>
                  <a:pt x="314779" y="79125"/>
                  <a:pt x="339071" y="67045"/>
                  <a:pt x="363363" y="56173"/>
                </a:cubicBezTo>
                <a:close/>
                <a:moveTo>
                  <a:pt x="620361" y="0"/>
                </a:moveTo>
                <a:cubicBezTo>
                  <a:pt x="690856" y="0"/>
                  <a:pt x="757705" y="10841"/>
                  <a:pt x="820907" y="32521"/>
                </a:cubicBezTo>
                <a:cubicBezTo>
                  <a:pt x="820907" y="32521"/>
                  <a:pt x="820907" y="32521"/>
                  <a:pt x="419816" y="32521"/>
                </a:cubicBezTo>
                <a:cubicBezTo>
                  <a:pt x="483018" y="10841"/>
                  <a:pt x="551082" y="0"/>
                  <a:pt x="62036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37" name="Text 34"/>
          <p:cNvSpPr/>
          <p:nvPr/>
        </p:nvSpPr>
        <p:spPr>
          <a:xfrm rot="15060000">
            <a:off x="5186045" y="3797935"/>
            <a:ext cx="1242695" cy="12426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 rot="6540000">
            <a:off x="4919345" y="-12700"/>
            <a:ext cx="1242695" cy="1242695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39" name="Text 36"/>
          <p:cNvSpPr/>
          <p:nvPr/>
        </p:nvSpPr>
        <p:spPr>
          <a:xfrm rot="6540000">
            <a:off x="4919345" y="-12700"/>
            <a:ext cx="1242695" cy="12426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 flipH="1" flipV="1">
            <a:off x="5718132" y="6223635"/>
            <a:ext cx="5667418" cy="23495"/>
          </a:xfrm>
          <a:prstGeom prst="line">
            <a:avLst/>
          </a:prstGeom>
          <a:noFill/>
          <a:ln w="1270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41" name="Shape 38"/>
          <p:cNvSpPr/>
          <p:nvPr/>
        </p:nvSpPr>
        <p:spPr>
          <a:xfrm rot="16200000" flipH="1">
            <a:off x="11779309" y="6167814"/>
            <a:ext cx="222250" cy="158631"/>
          </a:xfrm>
          <a:prstGeom prst="triangle">
            <a:avLst/>
          </a:prstGeom>
          <a:solidFill>
            <a:srgbClr val="004CC0"/>
          </a:solidFill>
          <a:ln/>
        </p:spPr>
      </p:sp>
      <p:sp>
        <p:nvSpPr>
          <p:cNvPr id="42" name="Text 39"/>
          <p:cNvSpPr/>
          <p:nvPr/>
        </p:nvSpPr>
        <p:spPr>
          <a:xfrm rot="16200000">
            <a:off x="11779309" y="6167814"/>
            <a:ext cx="222250" cy="1586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 rot="16200000" flipH="1">
            <a:off x="11560751" y="6167814"/>
            <a:ext cx="222250" cy="158631"/>
          </a:xfrm>
          <a:prstGeom prst="triangle">
            <a:avLst/>
          </a:prstGeom>
          <a:solidFill>
            <a:srgbClr val="004CC0"/>
          </a:solidFill>
          <a:ln/>
        </p:spPr>
      </p:sp>
      <p:sp>
        <p:nvSpPr>
          <p:cNvPr id="44" name="Text 41"/>
          <p:cNvSpPr/>
          <p:nvPr/>
        </p:nvSpPr>
        <p:spPr>
          <a:xfrm rot="16200000">
            <a:off x="11560751" y="6167814"/>
            <a:ext cx="222250" cy="1586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7019290" y="1320165"/>
            <a:ext cx="5172710" cy="3987800"/>
          </a:xfrm>
          <a:custGeom>
            <a:avLst/>
            <a:gdLst/>
            <a:ahLst/>
            <a:cxnLst/>
            <a:rect l="l" t="t" r="r" b="b"/>
            <a:pathLst>
              <a:path w="5172710" h="3987800">
                <a:moveTo>
                  <a:pt x="3362960" y="0"/>
                </a:moveTo>
                <a:cubicBezTo>
                  <a:pt x="4033520" y="8255"/>
                  <a:pt x="4612640" y="172720"/>
                  <a:pt x="5172710" y="528955"/>
                </a:cubicBezTo>
                <a:lnTo>
                  <a:pt x="5172710" y="3101340"/>
                </a:lnTo>
                <a:cubicBezTo>
                  <a:pt x="5187950" y="3599180"/>
                  <a:pt x="4732655" y="3999865"/>
                  <a:pt x="4286250" y="3987800"/>
                </a:cubicBezTo>
                <a:lnTo>
                  <a:pt x="57785" y="3987800"/>
                </a:lnTo>
                <a:cubicBezTo>
                  <a:pt x="19685" y="3790315"/>
                  <a:pt x="-635" y="3554730"/>
                  <a:pt x="0" y="3362960"/>
                </a:cubicBezTo>
                <a:cubicBezTo>
                  <a:pt x="-57785" y="1475740"/>
                  <a:pt x="1670685" y="-46355"/>
                  <a:pt x="3362960" y="0"/>
                </a:cubicBezTo>
                <a:close/>
              </a:path>
            </a:pathLst>
          </a:custGeom>
          <a:gradFill flip="none" rotWithShape="1">
            <a:gsLst>
              <a:gs pos="30000">
                <a:srgbClr val="004CC0"/>
              </a:gs>
              <a:gs pos="79000">
                <a:srgbClr val="0084B4"/>
              </a:gs>
            </a:gsLst>
            <a:lin ang="4800000" scaled="1"/>
          </a:gradFill>
          <a:ln/>
        </p:spPr>
      </p:sp>
      <p:sp>
        <p:nvSpPr>
          <p:cNvPr id="46" name="Text 43"/>
          <p:cNvSpPr/>
          <p:nvPr/>
        </p:nvSpPr>
        <p:spPr>
          <a:xfrm>
            <a:off x="7019290" y="1320165"/>
            <a:ext cx="5172710" cy="3987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47" name="Image 1" descr="https://kimi-img.moonshot.cn/pub/slides/slides_tmpl/image/25-06-01-00:19:01-d0tintc75iks2gau4i1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4845" y="16510"/>
            <a:ext cx="5175250" cy="5291455"/>
          </a:xfrm>
          <a:prstGeom prst="rect">
            <a:avLst/>
          </a:prstGeom>
        </p:spPr>
      </p:pic>
      <p:pic>
        <p:nvPicPr>
          <p:cNvPr id="48" name="Image 2" descr="https://kimi-img.moonshot.cn/pub/slides/slides_tmpl/image/25-06-01-00:18:56-d0tins475iks2gau4hv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5880" y="-8890"/>
            <a:ext cx="1739900" cy="14097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Image 0" descr="https://kimi-img.moonshot.cn/pub/slides/slides_tmpl/image/25-06-01-00:19:34-d0tio5k75iks2gau4ib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87401"/>
            <a:ext cx="12192000" cy="6070600"/>
          </a:xfrm>
          <a:prstGeom prst="rect">
            <a:avLst/>
          </a:prstGeom>
        </p:spPr>
      </p:pic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91731" y="8722360"/>
            <a:ext cx="287989" cy="6985"/>
          </a:xfrm>
          <a:custGeom>
            <a:avLst/>
            <a:gdLst/>
            <a:ahLst/>
            <a:cxnLst/>
            <a:rect l="l" t="t" r="r" b="b"/>
            <a:pathLst>
              <a:path w="287989" h="6985">
                <a:moveTo>
                  <a:pt x="287989" y="0"/>
                </a:moveTo>
                <a:lnTo>
                  <a:pt x="260078" y="2540"/>
                </a:lnTo>
                <a:lnTo>
                  <a:pt x="221384" y="5080"/>
                </a:lnTo>
                <a:lnTo>
                  <a:pt x="182689" y="6350"/>
                </a:lnTo>
                <a:lnTo>
                  <a:pt x="143995" y="6985"/>
                </a:lnTo>
                <a:lnTo>
                  <a:pt x="104666" y="6350"/>
                </a:lnTo>
                <a:lnTo>
                  <a:pt x="65971" y="5080"/>
                </a:lnTo>
                <a:lnTo>
                  <a:pt x="27911" y="2540"/>
                </a:lnTo>
                <a:lnTo>
                  <a:pt x="0" y="0"/>
                </a:lnTo>
                <a:lnTo>
                  <a:pt x="287989" y="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6291731" y="8722360"/>
            <a:ext cx="287989" cy="69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750CD52C-2760-1BDF-FF02-08DC420658E8}"/>
              </a:ext>
            </a:extLst>
          </p:cNvPr>
          <p:cNvGrpSpPr/>
          <p:nvPr/>
        </p:nvGrpSpPr>
        <p:grpSpPr>
          <a:xfrm>
            <a:off x="979104" y="1119954"/>
            <a:ext cx="2576661" cy="1388631"/>
            <a:chOff x="893419" y="1072450"/>
            <a:chExt cx="2576661" cy="1388631"/>
          </a:xfrm>
        </p:grpSpPr>
        <p:sp>
          <p:nvSpPr>
            <p:cNvPr id="12" name="Text 9"/>
            <p:cNvSpPr/>
            <p:nvPr/>
          </p:nvSpPr>
          <p:spPr>
            <a:xfrm>
              <a:off x="1212029" y="1072450"/>
              <a:ext cx="1148388" cy="47544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400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01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4" name="Text 11"/>
            <p:cNvSpPr/>
            <p:nvPr/>
          </p:nvSpPr>
          <p:spPr>
            <a:xfrm>
              <a:off x="893419" y="1841138"/>
              <a:ext cx="2575045" cy="61994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ct val="130000"/>
                </a:lnSpc>
                <a:buNone/>
              </a:pPr>
              <a:r>
                <a:rPr lang="en-US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统一预处理流程，显式通道转换解决精度差异。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9" name="Text 16"/>
            <p:cNvSpPr/>
            <p:nvPr/>
          </p:nvSpPr>
          <p:spPr>
            <a:xfrm>
              <a:off x="893419" y="1442261"/>
              <a:ext cx="2576661" cy="3756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en-US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框架迁移精度问题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2" name="Text 19"/>
          <p:cNvSpPr/>
          <p:nvPr/>
        </p:nvSpPr>
        <p:spPr>
          <a:xfrm>
            <a:off x="582930" y="211455"/>
            <a:ext cx="10151745" cy="5847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挑战</a:t>
            </a:r>
            <a:r>
              <a:rPr lang="zh-CN" alt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与方案</a:t>
            </a:r>
            <a:endParaRPr lang="en-US" sz="1600" dirty="0"/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10DAC12C-9B95-8E79-2CFF-BAEC4E512407}"/>
              </a:ext>
            </a:extLst>
          </p:cNvPr>
          <p:cNvGrpSpPr/>
          <p:nvPr/>
        </p:nvGrpSpPr>
        <p:grpSpPr>
          <a:xfrm>
            <a:off x="4944020" y="1119954"/>
            <a:ext cx="2576661" cy="1388631"/>
            <a:chOff x="893419" y="1072450"/>
            <a:chExt cx="2576661" cy="1388631"/>
          </a:xfrm>
        </p:grpSpPr>
        <p:sp>
          <p:nvSpPr>
            <p:cNvPr id="46" name="Text 9">
              <a:extLst>
                <a:ext uri="{FF2B5EF4-FFF2-40B4-BE49-F238E27FC236}">
                  <a16:creationId xmlns:a16="http://schemas.microsoft.com/office/drawing/2014/main" id="{C3EDF8D8-96CE-3AD0-1E0A-5164949AFACA}"/>
                </a:ext>
              </a:extLst>
            </p:cNvPr>
            <p:cNvSpPr/>
            <p:nvPr/>
          </p:nvSpPr>
          <p:spPr>
            <a:xfrm>
              <a:off x="1212029" y="1072450"/>
              <a:ext cx="1148388" cy="47544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400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02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47" name="Text 11">
              <a:extLst>
                <a:ext uri="{FF2B5EF4-FFF2-40B4-BE49-F238E27FC236}">
                  <a16:creationId xmlns:a16="http://schemas.microsoft.com/office/drawing/2014/main" id="{C0333BEC-3EBB-C002-0260-FEA6050570D8}"/>
                </a:ext>
              </a:extLst>
            </p:cNvPr>
            <p:cNvSpPr/>
            <p:nvPr/>
          </p:nvSpPr>
          <p:spPr>
            <a:xfrm>
              <a:off x="893419" y="1841138"/>
              <a:ext cx="2575045" cy="61994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just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使用 </a:t>
              </a:r>
              <a:r>
                <a:rPr lang="en-US" altLang="zh-CN" sz="1400" dirty="0">
                  <a:solidFill>
                    <a:schemeClr val="bg1"/>
                  </a:solidFill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Vertex AI </a:t>
              </a:r>
              <a:r>
                <a:rPr lang="zh-CN" altLang="en-US" sz="1400" dirty="0">
                  <a:solidFill>
                    <a:schemeClr val="bg1"/>
                  </a:solidFill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云平台完成自动化配置，顺利部署开发环境。</a:t>
              </a:r>
              <a:endParaRPr lang="en-US" sz="1600" dirty="0">
                <a:solidFill>
                  <a:schemeClr val="bg1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</p:txBody>
        </p:sp>
        <p:sp>
          <p:nvSpPr>
            <p:cNvPr id="48" name="Text 16">
              <a:extLst>
                <a:ext uri="{FF2B5EF4-FFF2-40B4-BE49-F238E27FC236}">
                  <a16:creationId xmlns:a16="http://schemas.microsoft.com/office/drawing/2014/main" id="{99E671C1-4126-170F-3372-0C36E662CB74}"/>
                </a:ext>
              </a:extLst>
            </p:cNvPr>
            <p:cNvSpPr/>
            <p:nvPr/>
          </p:nvSpPr>
          <p:spPr>
            <a:xfrm>
              <a:off x="893419" y="1442261"/>
              <a:ext cx="2576661" cy="3756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zh-CN" altLang="en-US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环境搭建问题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1150DB74-64BF-C2AD-8CF8-BDDE3F0EAE10}"/>
              </a:ext>
            </a:extLst>
          </p:cNvPr>
          <p:cNvGrpSpPr/>
          <p:nvPr/>
        </p:nvGrpSpPr>
        <p:grpSpPr>
          <a:xfrm>
            <a:off x="8907320" y="1103051"/>
            <a:ext cx="2576661" cy="1388631"/>
            <a:chOff x="893419" y="1072450"/>
            <a:chExt cx="2576661" cy="1388631"/>
          </a:xfrm>
        </p:grpSpPr>
        <p:sp>
          <p:nvSpPr>
            <p:cNvPr id="54" name="Text 9">
              <a:extLst>
                <a:ext uri="{FF2B5EF4-FFF2-40B4-BE49-F238E27FC236}">
                  <a16:creationId xmlns:a16="http://schemas.microsoft.com/office/drawing/2014/main" id="{469A2E9E-D921-2DE5-D597-16939A9E7BEA}"/>
                </a:ext>
              </a:extLst>
            </p:cNvPr>
            <p:cNvSpPr/>
            <p:nvPr/>
          </p:nvSpPr>
          <p:spPr>
            <a:xfrm>
              <a:off x="1212029" y="1072450"/>
              <a:ext cx="1148388" cy="47544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400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03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55" name="Text 11">
              <a:extLst>
                <a:ext uri="{FF2B5EF4-FFF2-40B4-BE49-F238E27FC236}">
                  <a16:creationId xmlns:a16="http://schemas.microsoft.com/office/drawing/2014/main" id="{B2B994E2-F906-3EC8-3E38-565A5435AFB1}"/>
                </a:ext>
              </a:extLst>
            </p:cNvPr>
            <p:cNvSpPr/>
            <p:nvPr/>
          </p:nvSpPr>
          <p:spPr>
            <a:xfrm>
              <a:off x="893419" y="1841138"/>
              <a:ext cx="2575045" cy="61994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选取代表性子集并完成清洗划分，适配本地资源条件。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56" name="Text 16">
              <a:extLst>
                <a:ext uri="{FF2B5EF4-FFF2-40B4-BE49-F238E27FC236}">
                  <a16:creationId xmlns:a16="http://schemas.microsoft.com/office/drawing/2014/main" id="{96B491FA-40E0-579C-A272-C2377F07ED1B}"/>
                </a:ext>
              </a:extLst>
            </p:cNvPr>
            <p:cNvSpPr/>
            <p:nvPr/>
          </p:nvSpPr>
          <p:spPr>
            <a:xfrm>
              <a:off x="893419" y="1442261"/>
              <a:ext cx="2576661" cy="3756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zh-CN" altLang="en-US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数据集过大导致实验受限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D3A534B1-AF1E-7295-3336-8E0D9C19C7C6}"/>
              </a:ext>
            </a:extLst>
          </p:cNvPr>
          <p:cNvGrpSpPr/>
          <p:nvPr/>
        </p:nvGrpSpPr>
        <p:grpSpPr>
          <a:xfrm>
            <a:off x="977488" y="3008289"/>
            <a:ext cx="2576661" cy="1388631"/>
            <a:chOff x="893419" y="1072450"/>
            <a:chExt cx="2576661" cy="1388631"/>
          </a:xfrm>
        </p:grpSpPr>
        <p:sp>
          <p:nvSpPr>
            <p:cNvPr id="58" name="Text 9">
              <a:extLst>
                <a:ext uri="{FF2B5EF4-FFF2-40B4-BE49-F238E27FC236}">
                  <a16:creationId xmlns:a16="http://schemas.microsoft.com/office/drawing/2014/main" id="{854B8525-8FAA-6AD0-1ADF-65FF9AAB63C5}"/>
                </a:ext>
              </a:extLst>
            </p:cNvPr>
            <p:cNvSpPr/>
            <p:nvPr/>
          </p:nvSpPr>
          <p:spPr>
            <a:xfrm>
              <a:off x="1212029" y="1072450"/>
              <a:ext cx="1148388" cy="47544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400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04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59" name="Text 11">
              <a:extLst>
                <a:ext uri="{FF2B5EF4-FFF2-40B4-BE49-F238E27FC236}">
                  <a16:creationId xmlns:a16="http://schemas.microsoft.com/office/drawing/2014/main" id="{8C72AC58-BE5D-A87A-F91F-66FCC99F3FA8}"/>
                </a:ext>
              </a:extLst>
            </p:cNvPr>
            <p:cNvSpPr/>
            <p:nvPr/>
          </p:nvSpPr>
          <p:spPr>
            <a:xfrm>
              <a:off x="893419" y="1841138"/>
              <a:ext cx="2575045" cy="61994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优选 </a:t>
              </a:r>
              <a:r>
                <a:rPr lang="en-US" altLang="zh-CN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CLIP </a:t>
              </a:r>
              <a:r>
                <a:rPr lang="zh-CN" altLang="en-US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模型，兼顾资源消耗与语义对齐效果。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60" name="Text 16">
              <a:extLst>
                <a:ext uri="{FF2B5EF4-FFF2-40B4-BE49-F238E27FC236}">
                  <a16:creationId xmlns:a16="http://schemas.microsoft.com/office/drawing/2014/main" id="{B4350CE5-8383-320F-1B7C-697AE8C829AD}"/>
                </a:ext>
              </a:extLst>
            </p:cNvPr>
            <p:cNvSpPr/>
            <p:nvPr/>
          </p:nvSpPr>
          <p:spPr>
            <a:xfrm>
              <a:off x="893419" y="1442261"/>
              <a:ext cx="2576661" cy="3756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zh-CN" altLang="en-US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多模态模型选择困难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9D34F099-7C01-AF0E-11CD-9BD6F0283FF2}"/>
              </a:ext>
            </a:extLst>
          </p:cNvPr>
          <p:cNvGrpSpPr/>
          <p:nvPr/>
        </p:nvGrpSpPr>
        <p:grpSpPr>
          <a:xfrm>
            <a:off x="975872" y="4992564"/>
            <a:ext cx="2576661" cy="1388631"/>
            <a:chOff x="893419" y="1072450"/>
            <a:chExt cx="2576661" cy="1388631"/>
          </a:xfrm>
        </p:grpSpPr>
        <p:sp>
          <p:nvSpPr>
            <p:cNvPr id="62" name="Text 9">
              <a:extLst>
                <a:ext uri="{FF2B5EF4-FFF2-40B4-BE49-F238E27FC236}">
                  <a16:creationId xmlns:a16="http://schemas.microsoft.com/office/drawing/2014/main" id="{5AB07DCA-F0B9-CD3E-5A55-10AD8FBAFD47}"/>
                </a:ext>
              </a:extLst>
            </p:cNvPr>
            <p:cNvSpPr/>
            <p:nvPr/>
          </p:nvSpPr>
          <p:spPr>
            <a:xfrm>
              <a:off x="1212029" y="1072450"/>
              <a:ext cx="1148388" cy="47544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400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07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3" name="Text 11">
              <a:extLst>
                <a:ext uri="{FF2B5EF4-FFF2-40B4-BE49-F238E27FC236}">
                  <a16:creationId xmlns:a16="http://schemas.microsoft.com/office/drawing/2014/main" id="{168A8AF5-E38D-E891-F7D7-A994E829D440}"/>
                </a:ext>
              </a:extLst>
            </p:cNvPr>
            <p:cNvSpPr/>
            <p:nvPr/>
          </p:nvSpPr>
          <p:spPr>
            <a:xfrm>
              <a:off x="893419" y="1841138"/>
              <a:ext cx="2575045" cy="61994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剔除极端不平衡类样本，增强模型泛化能力。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64" name="Text 16">
              <a:extLst>
                <a:ext uri="{FF2B5EF4-FFF2-40B4-BE49-F238E27FC236}">
                  <a16:creationId xmlns:a16="http://schemas.microsoft.com/office/drawing/2014/main" id="{E69E0843-EE8B-F0A8-0444-AAD1E18671D7}"/>
                </a:ext>
              </a:extLst>
            </p:cNvPr>
            <p:cNvSpPr/>
            <p:nvPr/>
          </p:nvSpPr>
          <p:spPr>
            <a:xfrm>
              <a:off x="893419" y="1442261"/>
              <a:ext cx="2576661" cy="3756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zh-CN" altLang="en-US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意图类别数据不平衡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7E0D8DB8-644B-B6EA-AAAF-B74EA57744E4}"/>
              </a:ext>
            </a:extLst>
          </p:cNvPr>
          <p:cNvGrpSpPr/>
          <p:nvPr/>
        </p:nvGrpSpPr>
        <p:grpSpPr>
          <a:xfrm>
            <a:off x="4944020" y="3052087"/>
            <a:ext cx="2576661" cy="1388631"/>
            <a:chOff x="893419" y="1072450"/>
            <a:chExt cx="2576661" cy="1388631"/>
          </a:xfrm>
        </p:grpSpPr>
        <p:sp>
          <p:nvSpPr>
            <p:cNvPr id="70" name="Text 9">
              <a:extLst>
                <a:ext uri="{FF2B5EF4-FFF2-40B4-BE49-F238E27FC236}">
                  <a16:creationId xmlns:a16="http://schemas.microsoft.com/office/drawing/2014/main" id="{30BF8475-43F0-7AE1-687C-FE3703B57AB1}"/>
                </a:ext>
              </a:extLst>
            </p:cNvPr>
            <p:cNvSpPr/>
            <p:nvPr/>
          </p:nvSpPr>
          <p:spPr>
            <a:xfrm>
              <a:off x="1212029" y="1072450"/>
              <a:ext cx="1148388" cy="47544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400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05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1" name="Text 11">
              <a:extLst>
                <a:ext uri="{FF2B5EF4-FFF2-40B4-BE49-F238E27FC236}">
                  <a16:creationId xmlns:a16="http://schemas.microsoft.com/office/drawing/2014/main" id="{DE858C28-BB97-E687-15B8-F61E9F0079EF}"/>
                </a:ext>
              </a:extLst>
            </p:cNvPr>
            <p:cNvSpPr/>
            <p:nvPr/>
          </p:nvSpPr>
          <p:spPr>
            <a:xfrm>
              <a:off x="893419" y="1841138"/>
              <a:ext cx="2575045" cy="61994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通过线性投影与归一化对齐维度，确保特征相似度计算合理。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72" name="Text 16">
              <a:extLst>
                <a:ext uri="{FF2B5EF4-FFF2-40B4-BE49-F238E27FC236}">
                  <a16:creationId xmlns:a16="http://schemas.microsoft.com/office/drawing/2014/main" id="{C9AAE137-0B8F-0988-3205-ABA9E4A245BD}"/>
                </a:ext>
              </a:extLst>
            </p:cNvPr>
            <p:cNvSpPr/>
            <p:nvPr/>
          </p:nvSpPr>
          <p:spPr>
            <a:xfrm>
              <a:off x="893419" y="1442261"/>
              <a:ext cx="2576661" cy="3756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zh-CN" altLang="en-US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图文特征维度不一致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230D6EEF-3163-3696-9DB3-72F90845C697}"/>
              </a:ext>
            </a:extLst>
          </p:cNvPr>
          <p:cNvGrpSpPr/>
          <p:nvPr/>
        </p:nvGrpSpPr>
        <p:grpSpPr>
          <a:xfrm>
            <a:off x="8917998" y="2977688"/>
            <a:ext cx="2576661" cy="1388631"/>
            <a:chOff x="893419" y="1072450"/>
            <a:chExt cx="2576661" cy="1388631"/>
          </a:xfrm>
        </p:grpSpPr>
        <p:sp>
          <p:nvSpPr>
            <p:cNvPr id="74" name="Text 9">
              <a:extLst>
                <a:ext uri="{FF2B5EF4-FFF2-40B4-BE49-F238E27FC236}">
                  <a16:creationId xmlns:a16="http://schemas.microsoft.com/office/drawing/2014/main" id="{834FB855-D175-5A9A-077A-4E19F707988F}"/>
                </a:ext>
              </a:extLst>
            </p:cNvPr>
            <p:cNvSpPr/>
            <p:nvPr/>
          </p:nvSpPr>
          <p:spPr>
            <a:xfrm>
              <a:off x="1212029" y="1072450"/>
              <a:ext cx="1148388" cy="47544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400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06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5" name="Text 11">
              <a:extLst>
                <a:ext uri="{FF2B5EF4-FFF2-40B4-BE49-F238E27FC236}">
                  <a16:creationId xmlns:a16="http://schemas.microsoft.com/office/drawing/2014/main" id="{88EF583F-9A51-C44A-08D2-CD8E68F7CFE5}"/>
                </a:ext>
              </a:extLst>
            </p:cNvPr>
            <p:cNvSpPr/>
            <p:nvPr/>
          </p:nvSpPr>
          <p:spPr>
            <a:xfrm>
              <a:off x="893419" y="1841138"/>
              <a:ext cx="2575045" cy="61994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构建 </a:t>
              </a:r>
              <a:r>
                <a:rPr lang="en-US" altLang="zh-CN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Annoy </a:t>
              </a:r>
              <a:r>
                <a:rPr lang="zh-CN" altLang="en-US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索引数据库，实现高效在线图文检索。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76" name="Text 16">
              <a:extLst>
                <a:ext uri="{FF2B5EF4-FFF2-40B4-BE49-F238E27FC236}">
                  <a16:creationId xmlns:a16="http://schemas.microsoft.com/office/drawing/2014/main" id="{2F2811EA-E69A-5BEB-31E4-490C19FC1890}"/>
                </a:ext>
              </a:extLst>
            </p:cNvPr>
            <p:cNvSpPr/>
            <p:nvPr/>
          </p:nvSpPr>
          <p:spPr>
            <a:xfrm>
              <a:off x="893419" y="1442261"/>
              <a:ext cx="2576661" cy="3756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zh-CN" altLang="en-US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检索效率偏低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4BEB88A5-F0BA-3613-7351-2A8405FE2D25}"/>
              </a:ext>
            </a:extLst>
          </p:cNvPr>
          <p:cNvGrpSpPr/>
          <p:nvPr/>
        </p:nvGrpSpPr>
        <p:grpSpPr>
          <a:xfrm>
            <a:off x="4941595" y="4992564"/>
            <a:ext cx="2576661" cy="1388631"/>
            <a:chOff x="893419" y="1072450"/>
            <a:chExt cx="2576661" cy="1388631"/>
          </a:xfrm>
        </p:grpSpPr>
        <p:sp>
          <p:nvSpPr>
            <p:cNvPr id="78" name="Text 9">
              <a:extLst>
                <a:ext uri="{FF2B5EF4-FFF2-40B4-BE49-F238E27FC236}">
                  <a16:creationId xmlns:a16="http://schemas.microsoft.com/office/drawing/2014/main" id="{71B635C1-9C52-0A78-30E9-FEE93607B91E}"/>
                </a:ext>
              </a:extLst>
            </p:cNvPr>
            <p:cNvSpPr/>
            <p:nvPr/>
          </p:nvSpPr>
          <p:spPr>
            <a:xfrm>
              <a:off x="1212029" y="1072450"/>
              <a:ext cx="1148388" cy="47544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400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08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9" name="Text 11">
              <a:extLst>
                <a:ext uri="{FF2B5EF4-FFF2-40B4-BE49-F238E27FC236}">
                  <a16:creationId xmlns:a16="http://schemas.microsoft.com/office/drawing/2014/main" id="{DB075BA5-AC38-412F-11F2-B538E8BC9F3F}"/>
                </a:ext>
              </a:extLst>
            </p:cNvPr>
            <p:cNvSpPr/>
            <p:nvPr/>
          </p:nvSpPr>
          <p:spPr>
            <a:xfrm>
              <a:off x="893419" y="1841138"/>
              <a:ext cx="2575045" cy="61994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ct val="130000"/>
                </a:lnSpc>
                <a:buNone/>
              </a:pPr>
              <a:r>
                <a:rPr lang="en-US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引入 early stopping 策略，有效防止性能退化。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80" name="Text 16">
              <a:extLst>
                <a:ext uri="{FF2B5EF4-FFF2-40B4-BE49-F238E27FC236}">
                  <a16:creationId xmlns:a16="http://schemas.microsoft.com/office/drawing/2014/main" id="{58D99C3D-1712-DF3F-AFBE-B22C0F9D653F}"/>
                </a:ext>
              </a:extLst>
            </p:cNvPr>
            <p:cNvSpPr/>
            <p:nvPr/>
          </p:nvSpPr>
          <p:spPr>
            <a:xfrm>
              <a:off x="893419" y="1442261"/>
              <a:ext cx="2576661" cy="3756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zh-CN" altLang="en-US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模型训练出现过拟合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0766F33E-BEBA-818F-9550-964EBFD1C68C}"/>
              </a:ext>
            </a:extLst>
          </p:cNvPr>
          <p:cNvGrpSpPr/>
          <p:nvPr/>
        </p:nvGrpSpPr>
        <p:grpSpPr>
          <a:xfrm>
            <a:off x="8905702" y="5009467"/>
            <a:ext cx="2576661" cy="1388631"/>
            <a:chOff x="893419" y="1072450"/>
            <a:chExt cx="2576661" cy="1388631"/>
          </a:xfrm>
        </p:grpSpPr>
        <p:sp>
          <p:nvSpPr>
            <p:cNvPr id="82" name="Text 9">
              <a:extLst>
                <a:ext uri="{FF2B5EF4-FFF2-40B4-BE49-F238E27FC236}">
                  <a16:creationId xmlns:a16="http://schemas.microsoft.com/office/drawing/2014/main" id="{0287BE42-97EB-84E0-5D3C-24EFFEB62239}"/>
                </a:ext>
              </a:extLst>
            </p:cNvPr>
            <p:cNvSpPr/>
            <p:nvPr/>
          </p:nvSpPr>
          <p:spPr>
            <a:xfrm>
              <a:off x="1212029" y="1072450"/>
              <a:ext cx="1148388" cy="47544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400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09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3" name="Text 11">
              <a:extLst>
                <a:ext uri="{FF2B5EF4-FFF2-40B4-BE49-F238E27FC236}">
                  <a16:creationId xmlns:a16="http://schemas.microsoft.com/office/drawing/2014/main" id="{A689F6D7-E802-18C5-9622-8D5A6736CABF}"/>
                </a:ext>
              </a:extLst>
            </p:cNvPr>
            <p:cNvSpPr/>
            <p:nvPr/>
          </p:nvSpPr>
          <p:spPr>
            <a:xfrm>
              <a:off x="893419" y="1841138"/>
              <a:ext cx="2575045" cy="61994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遵循谷歌设计指南，完成标准化接口文档草稿。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84" name="Text 16">
              <a:extLst>
                <a:ext uri="{FF2B5EF4-FFF2-40B4-BE49-F238E27FC236}">
                  <a16:creationId xmlns:a16="http://schemas.microsoft.com/office/drawing/2014/main" id="{826B48C9-5B69-DB5B-2CD4-B808A1703854}"/>
                </a:ext>
              </a:extLst>
            </p:cNvPr>
            <p:cNvSpPr/>
            <p:nvPr/>
          </p:nvSpPr>
          <p:spPr>
            <a:xfrm>
              <a:off x="893419" y="1442261"/>
              <a:ext cx="2576661" cy="3756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en-US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API</a:t>
              </a:r>
              <a:r>
                <a:rPr lang="zh-CN" altLang="en-US" b="1" dirty="0">
                  <a:solidFill>
                    <a:schemeClr val="bg1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接口不规范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0" descr="https://kimi-img.moonshot.cn/pub/slides/slides_tmpl/image/25-06-01-00:19:04-d0tinu475iks2gau4i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03430" cy="68427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solidFill>
            <a:srgbClr val="1D3EBF">
              <a:alpha val="94902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157459" y="2671484"/>
            <a:ext cx="6873875" cy="920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后续工作与展望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70960" y="2246630"/>
            <a:ext cx="0" cy="193802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2" name="Text 9"/>
          <p:cNvSpPr/>
          <p:nvPr/>
        </p:nvSpPr>
        <p:spPr>
          <a:xfrm>
            <a:off x="941705" y="2068830"/>
            <a:ext cx="2804160" cy="21260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13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2100000">
            <a:off x="9042400" y="3636645"/>
            <a:ext cx="3905250" cy="3905250"/>
          </a:xfrm>
          <a:custGeom>
            <a:avLst/>
            <a:gdLst/>
            <a:ahLst/>
            <a:cxnLst/>
            <a:rect l="l" t="t" r="r" b="b"/>
            <a:pathLst>
              <a:path w="3905250" h="3905250">
                <a:moveTo>
                  <a:pt x="1430788" y="3837117"/>
                </a:moveTo>
                <a:cubicBezTo>
                  <a:pt x="1430788" y="3837117"/>
                  <a:pt x="1430788" y="3837117"/>
                  <a:pt x="2474458" y="3837117"/>
                </a:cubicBezTo>
                <a:cubicBezTo>
                  <a:pt x="2310071" y="3882540"/>
                  <a:pt x="2134213" y="3905250"/>
                  <a:pt x="1950712" y="3905250"/>
                </a:cubicBezTo>
                <a:cubicBezTo>
                  <a:pt x="1771033" y="3905250"/>
                  <a:pt x="1595175" y="3882540"/>
                  <a:pt x="1430788" y="3837117"/>
                </a:cubicBezTo>
                <a:close/>
                <a:moveTo>
                  <a:pt x="972440" y="3642011"/>
                </a:moveTo>
                <a:lnTo>
                  <a:pt x="2929711" y="3642011"/>
                </a:lnTo>
                <a:cubicBezTo>
                  <a:pt x="2849588" y="3687305"/>
                  <a:pt x="2769465" y="3728823"/>
                  <a:pt x="2681713" y="3762792"/>
                </a:cubicBezTo>
                <a:cubicBezTo>
                  <a:pt x="2681713" y="3762792"/>
                  <a:pt x="2681713" y="3762792"/>
                  <a:pt x="1216621" y="3762792"/>
                </a:cubicBezTo>
                <a:cubicBezTo>
                  <a:pt x="1132685" y="3728823"/>
                  <a:pt x="1048746" y="3687305"/>
                  <a:pt x="972440" y="3642011"/>
                </a:cubicBezTo>
                <a:close/>
                <a:moveTo>
                  <a:pt x="696812" y="3450000"/>
                </a:moveTo>
                <a:lnTo>
                  <a:pt x="3205340" y="3450000"/>
                </a:lnTo>
                <a:cubicBezTo>
                  <a:pt x="3151885" y="3491759"/>
                  <a:pt x="3098432" y="3529723"/>
                  <a:pt x="3044977" y="3567684"/>
                </a:cubicBezTo>
                <a:cubicBezTo>
                  <a:pt x="3044977" y="3567684"/>
                  <a:pt x="3044977" y="3567684"/>
                  <a:pt x="857175" y="3567684"/>
                </a:cubicBezTo>
                <a:cubicBezTo>
                  <a:pt x="799902" y="3529723"/>
                  <a:pt x="746447" y="3491759"/>
                  <a:pt x="696812" y="3450000"/>
                </a:cubicBezTo>
                <a:close/>
                <a:moveTo>
                  <a:pt x="498608" y="3254891"/>
                </a:moveTo>
                <a:lnTo>
                  <a:pt x="3403544" y="3254891"/>
                </a:lnTo>
                <a:cubicBezTo>
                  <a:pt x="3365373" y="3297474"/>
                  <a:pt x="3327199" y="3340057"/>
                  <a:pt x="3285209" y="3378769"/>
                </a:cubicBezTo>
                <a:cubicBezTo>
                  <a:pt x="3285209" y="3378769"/>
                  <a:pt x="3285209" y="3378769"/>
                  <a:pt x="616943" y="3378769"/>
                </a:cubicBezTo>
                <a:cubicBezTo>
                  <a:pt x="574953" y="3340057"/>
                  <a:pt x="532964" y="3297474"/>
                  <a:pt x="498608" y="3254891"/>
                </a:cubicBezTo>
                <a:close/>
                <a:moveTo>
                  <a:pt x="346856" y="3065979"/>
                </a:moveTo>
                <a:lnTo>
                  <a:pt x="3558390" y="3065979"/>
                </a:lnTo>
                <a:cubicBezTo>
                  <a:pt x="3527840" y="3107736"/>
                  <a:pt x="3501110" y="3145699"/>
                  <a:pt x="3466742" y="3183663"/>
                </a:cubicBezTo>
                <a:cubicBezTo>
                  <a:pt x="3466742" y="3183663"/>
                  <a:pt x="3466742" y="3183663"/>
                  <a:pt x="434687" y="3183663"/>
                </a:cubicBezTo>
                <a:cubicBezTo>
                  <a:pt x="404137" y="3145699"/>
                  <a:pt x="373587" y="3107736"/>
                  <a:pt x="346856" y="3065979"/>
                </a:cubicBezTo>
                <a:close/>
                <a:moveTo>
                  <a:pt x="229172" y="2870870"/>
                </a:moveTo>
                <a:lnTo>
                  <a:pt x="3676074" y="2870870"/>
                </a:lnTo>
                <a:cubicBezTo>
                  <a:pt x="3653171" y="2912388"/>
                  <a:pt x="3630268" y="2953907"/>
                  <a:pt x="3603548" y="2991652"/>
                </a:cubicBezTo>
                <a:cubicBezTo>
                  <a:pt x="3603548" y="2991652"/>
                  <a:pt x="3603548" y="2991652"/>
                  <a:pt x="297881" y="2991652"/>
                </a:cubicBezTo>
                <a:cubicBezTo>
                  <a:pt x="274978" y="2953907"/>
                  <a:pt x="252075" y="2912388"/>
                  <a:pt x="229172" y="2870870"/>
                </a:cubicBezTo>
                <a:close/>
                <a:moveTo>
                  <a:pt x="136264" y="2678859"/>
                </a:moveTo>
                <a:lnTo>
                  <a:pt x="3762788" y="2678859"/>
                </a:lnTo>
                <a:cubicBezTo>
                  <a:pt x="3747519" y="2716821"/>
                  <a:pt x="3728432" y="2758580"/>
                  <a:pt x="3709345" y="2796543"/>
                </a:cubicBezTo>
                <a:cubicBezTo>
                  <a:pt x="3709345" y="2796543"/>
                  <a:pt x="3709345" y="2796543"/>
                  <a:pt x="189707" y="2796543"/>
                </a:cubicBezTo>
                <a:cubicBezTo>
                  <a:pt x="170620" y="2758580"/>
                  <a:pt x="155351" y="2716821"/>
                  <a:pt x="136264" y="2678859"/>
                </a:cubicBezTo>
                <a:close/>
                <a:moveTo>
                  <a:pt x="71229" y="2483753"/>
                </a:moveTo>
                <a:lnTo>
                  <a:pt x="3830923" y="2483753"/>
                </a:lnTo>
                <a:cubicBezTo>
                  <a:pt x="3819472" y="2526335"/>
                  <a:pt x="3804205" y="2568918"/>
                  <a:pt x="3788937" y="2607631"/>
                </a:cubicBezTo>
                <a:cubicBezTo>
                  <a:pt x="3788937" y="2607631"/>
                  <a:pt x="3788937" y="2607631"/>
                  <a:pt x="109399" y="2607631"/>
                </a:cubicBezTo>
                <a:cubicBezTo>
                  <a:pt x="94130" y="2568918"/>
                  <a:pt x="82680" y="2526335"/>
                  <a:pt x="71229" y="2483753"/>
                </a:cubicBezTo>
                <a:close/>
                <a:moveTo>
                  <a:pt x="24774" y="2294838"/>
                </a:moveTo>
                <a:lnTo>
                  <a:pt x="3874279" y="2294838"/>
                </a:lnTo>
                <a:cubicBezTo>
                  <a:pt x="3866641" y="2332799"/>
                  <a:pt x="3859004" y="2374559"/>
                  <a:pt x="3851364" y="2412522"/>
                </a:cubicBezTo>
                <a:cubicBezTo>
                  <a:pt x="3851364" y="2412522"/>
                  <a:pt x="3851364" y="2412522"/>
                  <a:pt x="51506" y="2412522"/>
                </a:cubicBezTo>
                <a:cubicBezTo>
                  <a:pt x="43868" y="2374559"/>
                  <a:pt x="32411" y="2332799"/>
                  <a:pt x="24774" y="2294838"/>
                </a:cubicBezTo>
                <a:close/>
                <a:moveTo>
                  <a:pt x="3096" y="2099731"/>
                </a:moveTo>
                <a:lnTo>
                  <a:pt x="3902152" y="2099731"/>
                </a:lnTo>
                <a:cubicBezTo>
                  <a:pt x="3898334" y="2141249"/>
                  <a:pt x="3894515" y="2182769"/>
                  <a:pt x="3886877" y="2220513"/>
                </a:cubicBezTo>
                <a:cubicBezTo>
                  <a:pt x="3886877" y="2220513"/>
                  <a:pt x="3886877" y="2220513"/>
                  <a:pt x="18371" y="2220513"/>
                </a:cubicBezTo>
                <a:cubicBezTo>
                  <a:pt x="10733" y="2182769"/>
                  <a:pt x="6916" y="2141249"/>
                  <a:pt x="3096" y="2099731"/>
                </a:cubicBezTo>
                <a:close/>
                <a:moveTo>
                  <a:pt x="0" y="1907721"/>
                </a:moveTo>
                <a:cubicBezTo>
                  <a:pt x="0" y="1907721"/>
                  <a:pt x="0" y="1907721"/>
                  <a:pt x="3905250" y="1907721"/>
                </a:cubicBezTo>
                <a:cubicBezTo>
                  <a:pt x="3905250" y="1923204"/>
                  <a:pt x="3905250" y="1934818"/>
                  <a:pt x="3905250" y="1950304"/>
                </a:cubicBezTo>
                <a:cubicBezTo>
                  <a:pt x="3905250" y="1977403"/>
                  <a:pt x="3905250" y="2004500"/>
                  <a:pt x="3905250" y="2031599"/>
                </a:cubicBezTo>
                <a:cubicBezTo>
                  <a:pt x="3905250" y="2031599"/>
                  <a:pt x="3905250" y="2031599"/>
                  <a:pt x="0" y="2031599"/>
                </a:cubicBezTo>
                <a:cubicBezTo>
                  <a:pt x="0" y="2004500"/>
                  <a:pt x="0" y="1977403"/>
                  <a:pt x="0" y="1950304"/>
                </a:cubicBezTo>
                <a:cubicBezTo>
                  <a:pt x="0" y="1934818"/>
                  <a:pt x="0" y="1923204"/>
                  <a:pt x="0" y="1907721"/>
                </a:cubicBezTo>
                <a:close/>
                <a:moveTo>
                  <a:pt x="10733" y="1712612"/>
                </a:moveTo>
                <a:lnTo>
                  <a:pt x="3890695" y="1712612"/>
                </a:lnTo>
                <a:cubicBezTo>
                  <a:pt x="3898334" y="1755195"/>
                  <a:pt x="3898334" y="1793907"/>
                  <a:pt x="3902152" y="1836490"/>
                </a:cubicBezTo>
                <a:cubicBezTo>
                  <a:pt x="3902152" y="1836490"/>
                  <a:pt x="3902152" y="1836490"/>
                  <a:pt x="3096" y="1836490"/>
                </a:cubicBezTo>
                <a:cubicBezTo>
                  <a:pt x="3096" y="1793907"/>
                  <a:pt x="6916" y="1755195"/>
                  <a:pt x="10733" y="1712612"/>
                </a:cubicBezTo>
                <a:close/>
                <a:moveTo>
                  <a:pt x="44578" y="1523699"/>
                </a:moveTo>
                <a:lnTo>
                  <a:pt x="3857574" y="1523699"/>
                </a:lnTo>
                <a:cubicBezTo>
                  <a:pt x="3865207" y="1561444"/>
                  <a:pt x="3872841" y="1602962"/>
                  <a:pt x="3880474" y="1644481"/>
                </a:cubicBezTo>
                <a:cubicBezTo>
                  <a:pt x="3880474" y="1644481"/>
                  <a:pt x="3880474" y="1644481"/>
                  <a:pt x="21678" y="1644481"/>
                </a:cubicBezTo>
                <a:cubicBezTo>
                  <a:pt x="29311" y="1602962"/>
                  <a:pt x="36945" y="1561444"/>
                  <a:pt x="44578" y="1523699"/>
                </a:cubicBezTo>
                <a:close/>
                <a:moveTo>
                  <a:pt x="99389" y="1328591"/>
                </a:moveTo>
                <a:lnTo>
                  <a:pt x="3805859" y="1328591"/>
                </a:lnTo>
                <a:cubicBezTo>
                  <a:pt x="3817310" y="1370108"/>
                  <a:pt x="3828762" y="1407853"/>
                  <a:pt x="3840213" y="1449373"/>
                </a:cubicBezTo>
                <a:cubicBezTo>
                  <a:pt x="3840213" y="1449373"/>
                  <a:pt x="3840213" y="1449373"/>
                  <a:pt x="65035" y="1449373"/>
                </a:cubicBezTo>
                <a:cubicBezTo>
                  <a:pt x="72669" y="1407853"/>
                  <a:pt x="87938" y="1370108"/>
                  <a:pt x="99389" y="1328591"/>
                </a:cubicBezTo>
                <a:close/>
                <a:moveTo>
                  <a:pt x="173517" y="1136580"/>
                </a:moveTo>
                <a:lnTo>
                  <a:pt x="3724814" y="1136580"/>
                </a:lnTo>
                <a:cubicBezTo>
                  <a:pt x="3743906" y="1175293"/>
                  <a:pt x="3762999" y="1217875"/>
                  <a:pt x="3778274" y="1260458"/>
                </a:cubicBezTo>
                <a:cubicBezTo>
                  <a:pt x="3778274" y="1260458"/>
                  <a:pt x="3778274" y="1260458"/>
                  <a:pt x="123876" y="1260458"/>
                </a:cubicBezTo>
                <a:cubicBezTo>
                  <a:pt x="139151" y="1217875"/>
                  <a:pt x="154424" y="1175293"/>
                  <a:pt x="173517" y="1136580"/>
                </a:cubicBezTo>
                <a:close/>
                <a:moveTo>
                  <a:pt x="279293" y="941474"/>
                </a:moveTo>
                <a:lnTo>
                  <a:pt x="3626673" y="941474"/>
                </a:lnTo>
                <a:cubicBezTo>
                  <a:pt x="3649574" y="984056"/>
                  <a:pt x="3672475" y="1022769"/>
                  <a:pt x="3691560" y="1065351"/>
                </a:cubicBezTo>
                <a:cubicBezTo>
                  <a:pt x="3691560" y="1065351"/>
                  <a:pt x="3691560" y="1065351"/>
                  <a:pt x="210590" y="1065351"/>
                </a:cubicBezTo>
                <a:cubicBezTo>
                  <a:pt x="233491" y="1022769"/>
                  <a:pt x="256392" y="984056"/>
                  <a:pt x="279293" y="941474"/>
                </a:cubicBezTo>
                <a:close/>
                <a:moveTo>
                  <a:pt x="412943" y="752559"/>
                </a:moveTo>
                <a:lnTo>
                  <a:pt x="3492305" y="752559"/>
                </a:lnTo>
                <a:cubicBezTo>
                  <a:pt x="3522832" y="790304"/>
                  <a:pt x="3553359" y="831821"/>
                  <a:pt x="3580070" y="873341"/>
                </a:cubicBezTo>
                <a:cubicBezTo>
                  <a:pt x="3580070" y="873341"/>
                  <a:pt x="3580070" y="873341"/>
                  <a:pt x="325179" y="873341"/>
                </a:cubicBezTo>
                <a:cubicBezTo>
                  <a:pt x="351889" y="831821"/>
                  <a:pt x="382416" y="790304"/>
                  <a:pt x="412943" y="752559"/>
                </a:cubicBezTo>
                <a:close/>
                <a:moveTo>
                  <a:pt x="582189" y="560548"/>
                </a:moveTo>
                <a:cubicBezTo>
                  <a:pt x="582189" y="560548"/>
                  <a:pt x="582189" y="560548"/>
                  <a:pt x="3319963" y="560548"/>
                </a:cubicBezTo>
                <a:cubicBezTo>
                  <a:pt x="3358147" y="598509"/>
                  <a:pt x="3396330" y="636473"/>
                  <a:pt x="3434514" y="678232"/>
                </a:cubicBezTo>
                <a:cubicBezTo>
                  <a:pt x="3434514" y="678232"/>
                  <a:pt x="3434514" y="678232"/>
                  <a:pt x="467638" y="678232"/>
                </a:cubicBezTo>
                <a:cubicBezTo>
                  <a:pt x="502004" y="636473"/>
                  <a:pt x="540188" y="598509"/>
                  <a:pt x="582189" y="560548"/>
                </a:cubicBezTo>
                <a:close/>
                <a:moveTo>
                  <a:pt x="808618" y="365442"/>
                </a:moveTo>
                <a:lnTo>
                  <a:pt x="3092810" y="365442"/>
                </a:lnTo>
                <a:cubicBezTo>
                  <a:pt x="3146286" y="404154"/>
                  <a:pt x="3195943" y="446737"/>
                  <a:pt x="3245599" y="489319"/>
                </a:cubicBezTo>
                <a:cubicBezTo>
                  <a:pt x="3245599" y="489319"/>
                  <a:pt x="3245599" y="489319"/>
                  <a:pt x="659649" y="489319"/>
                </a:cubicBezTo>
                <a:cubicBezTo>
                  <a:pt x="705486" y="446737"/>
                  <a:pt x="758962" y="404154"/>
                  <a:pt x="808618" y="365442"/>
                </a:cubicBezTo>
                <a:close/>
                <a:moveTo>
                  <a:pt x="1141891" y="176527"/>
                </a:moveTo>
                <a:lnTo>
                  <a:pt x="2760259" y="176527"/>
                </a:lnTo>
                <a:cubicBezTo>
                  <a:pt x="2840413" y="210692"/>
                  <a:pt x="2912935" y="248655"/>
                  <a:pt x="2985456" y="294211"/>
                </a:cubicBezTo>
                <a:cubicBezTo>
                  <a:pt x="2985456" y="294211"/>
                  <a:pt x="2985456" y="294211"/>
                  <a:pt x="916695" y="294211"/>
                </a:cubicBezTo>
                <a:cubicBezTo>
                  <a:pt x="989215" y="248655"/>
                  <a:pt x="1065553" y="210692"/>
                  <a:pt x="1141891" y="176527"/>
                </a:cubicBezTo>
                <a:close/>
                <a:moveTo>
                  <a:pt x="1949526" y="0"/>
                </a:moveTo>
                <a:cubicBezTo>
                  <a:pt x="2171061" y="0"/>
                  <a:pt x="2381136" y="34067"/>
                  <a:pt x="2579754" y="102200"/>
                </a:cubicBezTo>
                <a:cubicBezTo>
                  <a:pt x="2579754" y="102200"/>
                  <a:pt x="2579754" y="102200"/>
                  <a:pt x="1319298" y="102200"/>
                </a:cubicBezTo>
                <a:cubicBezTo>
                  <a:pt x="1517916" y="34067"/>
                  <a:pt x="1731811" y="0"/>
                  <a:pt x="194952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4" name="Text 11"/>
          <p:cNvSpPr/>
          <p:nvPr/>
        </p:nvSpPr>
        <p:spPr>
          <a:xfrm rot="2100000">
            <a:off x="9042400" y="3636645"/>
            <a:ext cx="3905250" cy="3905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16680000">
            <a:off x="-121920" y="-71120"/>
            <a:ext cx="2160270" cy="1989455"/>
          </a:xfrm>
          <a:custGeom>
            <a:avLst/>
            <a:gdLst/>
            <a:ahLst/>
            <a:cxnLst/>
            <a:rect l="l" t="t" r="r" b="b"/>
            <a:pathLst>
              <a:path w="2160270" h="1989455">
                <a:moveTo>
                  <a:pt x="0" y="404000"/>
                </a:moveTo>
                <a:cubicBezTo>
                  <a:pt x="-4270" y="299551"/>
                  <a:pt x="25291" y="106748"/>
                  <a:pt x="30218" y="95252"/>
                </a:cubicBezTo>
                <a:lnTo>
                  <a:pt x="672683" y="0"/>
                </a:lnTo>
                <a:cubicBezTo>
                  <a:pt x="623742" y="90325"/>
                  <a:pt x="580057" y="311376"/>
                  <a:pt x="587283" y="404000"/>
                </a:cubicBezTo>
                <a:cubicBezTo>
                  <a:pt x="570204" y="964345"/>
                  <a:pt x="1083255" y="1415972"/>
                  <a:pt x="1585468" y="1402177"/>
                </a:cubicBezTo>
                <a:cubicBezTo>
                  <a:pt x="1754953" y="1415643"/>
                  <a:pt x="2006223" y="1319406"/>
                  <a:pt x="2070272" y="1276707"/>
                </a:cubicBezTo>
                <a:lnTo>
                  <a:pt x="2160270" y="1882050"/>
                </a:lnTo>
                <a:cubicBezTo>
                  <a:pt x="2022974" y="1946756"/>
                  <a:pt x="1709297" y="1997995"/>
                  <a:pt x="1585468" y="1989455"/>
                </a:cubicBezTo>
                <a:cubicBezTo>
                  <a:pt x="695675" y="2016717"/>
                  <a:pt x="-21678" y="1202147"/>
                  <a:pt x="0" y="40400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16" name="Text 13"/>
          <p:cNvSpPr/>
          <p:nvPr/>
        </p:nvSpPr>
        <p:spPr>
          <a:xfrm rot="16680000">
            <a:off x="-121920" y="-71120"/>
            <a:ext cx="2160270" cy="19894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17460000">
            <a:off x="10614660" y="325120"/>
            <a:ext cx="1136650" cy="113665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8" name="Text 15"/>
          <p:cNvSpPr/>
          <p:nvPr/>
        </p:nvSpPr>
        <p:spPr>
          <a:xfrm rot="17460000">
            <a:off x="10614660" y="325120"/>
            <a:ext cx="1136650" cy="1136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17460000" flipH="1" flipV="1">
            <a:off x="811530" y="5401945"/>
            <a:ext cx="3069590" cy="306959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20" name="Text 17"/>
          <p:cNvSpPr/>
          <p:nvPr/>
        </p:nvSpPr>
        <p:spPr>
          <a:xfrm rot="17460000">
            <a:off x="811530" y="5401945"/>
            <a:ext cx="3069590" cy="30695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-14605" y="5470525"/>
            <a:ext cx="12221210" cy="1386840"/>
          </a:xfrm>
          <a:prstGeom prst="roundRect">
            <a:avLst>
              <a:gd name="adj" fmla="val 0"/>
            </a:avLst>
          </a:prstGeom>
          <a:solidFill>
            <a:srgbClr val="004CC0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-14605" y="5470525"/>
            <a:ext cx="12221210" cy="1386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8439" y="1079998"/>
            <a:ext cx="3060000" cy="2520000"/>
          </a:xfrm>
          <a:prstGeom prst="roundRect">
            <a:avLst>
              <a:gd name="adj" fmla="val 5503"/>
            </a:avLst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  <p:txBody>
          <a:bodyPr/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持续优化 </a:t>
            </a:r>
            <a:r>
              <a:rPr lang="en-US" altLang="zh-CN" sz="1600" b="1" dirty="0" err="1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MLOps</a:t>
            </a:r>
            <a:r>
              <a:rPr lang="en-US" altLang="zh-CN" sz="16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 </a:t>
            </a:r>
            <a:r>
              <a:rPr lang="zh-CN" altLang="en-US" sz="16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流水线建设</a:t>
            </a:r>
            <a:endParaRPr lang="en-US" altLang="zh-CN" sz="1600" b="1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>
              <a:lnSpc>
                <a:spcPct val="130000"/>
              </a:lnSpc>
            </a:pPr>
            <a:endParaRPr lang="en-US" altLang="zh-CN" sz="1600" b="1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初步验证了 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Vertex AI 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与 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TFX 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的可行性，计划迁移至 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Linux 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环境，完善自动化流水线，覆盖数据验证、训练、部署与监控全流程，并实现模型版本管理与性能追踪。</a:t>
            </a:r>
          </a:p>
        </p:txBody>
      </p:sp>
      <p:sp>
        <p:nvSpPr>
          <p:cNvPr id="10" name="Text 8"/>
          <p:cNvSpPr/>
          <p:nvPr/>
        </p:nvSpPr>
        <p:spPr>
          <a:xfrm>
            <a:off x="760730" y="1472565"/>
            <a:ext cx="3170555" cy="4673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743075" y="1701800"/>
            <a:ext cx="1206543" cy="11925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362575" y="1701800"/>
            <a:ext cx="1206500" cy="11925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8" name="Text 24"/>
          <p:cNvSpPr/>
          <p:nvPr/>
        </p:nvSpPr>
        <p:spPr>
          <a:xfrm>
            <a:off x="8982710" y="1701800"/>
            <a:ext cx="1206500" cy="11925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0" name="Text 25"/>
          <p:cNvSpPr/>
          <p:nvPr/>
        </p:nvSpPr>
        <p:spPr>
          <a:xfrm>
            <a:off x="582930" y="211455"/>
            <a:ext cx="1015174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技术优化</a:t>
            </a:r>
            <a:endParaRPr lang="en-US" sz="1600" dirty="0"/>
          </a:p>
        </p:txBody>
      </p:sp>
      <p:sp>
        <p:nvSpPr>
          <p:cNvPr id="35" name="Shape 7">
            <a:extLst>
              <a:ext uri="{FF2B5EF4-FFF2-40B4-BE49-F238E27FC236}">
                <a16:creationId xmlns:a16="http://schemas.microsoft.com/office/drawing/2014/main" id="{727FDAEE-6884-E4FC-AB6F-D77A12E13039}"/>
              </a:ext>
            </a:extLst>
          </p:cNvPr>
          <p:cNvSpPr/>
          <p:nvPr/>
        </p:nvSpPr>
        <p:spPr>
          <a:xfrm>
            <a:off x="4564805" y="1070560"/>
            <a:ext cx="3060000" cy="2520000"/>
          </a:xfrm>
          <a:prstGeom prst="roundRect">
            <a:avLst>
              <a:gd name="adj" fmla="val 5503"/>
            </a:avLst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  <p:txBody>
          <a:bodyPr/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构建标准化数据处理管道</a:t>
            </a:r>
            <a:endParaRPr lang="en-US" altLang="zh-CN" sz="1600" b="1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>
              <a:lnSpc>
                <a:spcPct val="130000"/>
              </a:lnSpc>
            </a:pPr>
            <a:endParaRPr lang="en-US" altLang="zh-CN" sz="1600" b="1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已有 </a:t>
            </a:r>
            <a:r>
              <a:rPr lang="en-US" altLang="zh-CN" sz="1400" dirty="0" err="1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tf.data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 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管道构建经验，未来将结合公司规范，制定标准化数据加载与预处理流程，提高训练效率与工程复用性，助力模型训练工程体系化。</a:t>
            </a:r>
          </a:p>
        </p:txBody>
      </p:sp>
      <p:sp>
        <p:nvSpPr>
          <p:cNvPr id="36" name="Shape 7">
            <a:extLst>
              <a:ext uri="{FF2B5EF4-FFF2-40B4-BE49-F238E27FC236}">
                <a16:creationId xmlns:a16="http://schemas.microsoft.com/office/drawing/2014/main" id="{7A8ECD99-CFD5-5C12-35DD-42FC58BD86ED}"/>
              </a:ext>
            </a:extLst>
          </p:cNvPr>
          <p:cNvSpPr/>
          <p:nvPr/>
        </p:nvSpPr>
        <p:spPr>
          <a:xfrm>
            <a:off x="8371270" y="1079998"/>
            <a:ext cx="3060000" cy="2520000"/>
          </a:xfrm>
          <a:prstGeom prst="roundRect">
            <a:avLst>
              <a:gd name="adj" fmla="val 5503"/>
            </a:avLst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  <p:txBody>
          <a:bodyPr/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提升局部图文检索精度</a:t>
            </a:r>
            <a:endParaRPr lang="en-US" altLang="zh-CN" sz="1600" b="1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>
              <a:lnSpc>
                <a:spcPct val="130000"/>
              </a:lnSpc>
            </a:pPr>
            <a:endParaRPr lang="en-US" altLang="zh-CN" sz="1600" b="1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现阶段模型对稀疏轨迹覆盖不足，拟引入细粒度微调与多模态注意力机制，提升图文对齐敏感度与 </a:t>
            </a:r>
            <a:r>
              <a:rPr lang="en-US" altLang="zh-CN" sz="1400" dirty="0" err="1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PointCoverage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 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指标，增强用户交互体验。</a:t>
            </a:r>
          </a:p>
        </p:txBody>
      </p:sp>
      <p:sp>
        <p:nvSpPr>
          <p:cNvPr id="37" name="Shape 7">
            <a:extLst>
              <a:ext uri="{FF2B5EF4-FFF2-40B4-BE49-F238E27FC236}">
                <a16:creationId xmlns:a16="http://schemas.microsoft.com/office/drawing/2014/main" id="{12028C79-E7D9-3B13-E3B4-42A6E000D856}"/>
              </a:ext>
            </a:extLst>
          </p:cNvPr>
          <p:cNvSpPr/>
          <p:nvPr/>
        </p:nvSpPr>
        <p:spPr>
          <a:xfrm>
            <a:off x="2598802" y="3896200"/>
            <a:ext cx="3060000" cy="2520000"/>
          </a:xfrm>
          <a:prstGeom prst="roundRect">
            <a:avLst>
              <a:gd name="adj" fmla="val 5503"/>
            </a:avLst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  <p:txBody>
          <a:bodyPr/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解决 </a:t>
            </a:r>
            <a:r>
              <a:rPr lang="en-US" altLang="zh-CN" sz="16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NLP </a:t>
            </a:r>
            <a:r>
              <a:rPr lang="zh-CN" altLang="en-US" sz="16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长文本信息丢失问题</a:t>
            </a:r>
            <a:endParaRPr lang="en-US" altLang="zh-CN" sz="1600" b="1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>
              <a:lnSpc>
                <a:spcPct val="130000"/>
              </a:lnSpc>
            </a:pPr>
            <a:endParaRPr lang="en-US" altLang="zh-CN" sz="1600" b="1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当前模型输入限制为 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32 tokens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，后续将拓展输入长度并结合 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sliding window 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截断策略，提升模型对长文本的理解能力，适配更复杂语义场景。</a:t>
            </a:r>
          </a:p>
        </p:txBody>
      </p:sp>
      <p:sp>
        <p:nvSpPr>
          <p:cNvPr id="38" name="Shape 7">
            <a:extLst>
              <a:ext uri="{FF2B5EF4-FFF2-40B4-BE49-F238E27FC236}">
                <a16:creationId xmlns:a16="http://schemas.microsoft.com/office/drawing/2014/main" id="{5EF915FE-038F-05A0-4D15-C596DC658106}"/>
              </a:ext>
            </a:extLst>
          </p:cNvPr>
          <p:cNvSpPr/>
          <p:nvPr/>
        </p:nvSpPr>
        <p:spPr>
          <a:xfrm>
            <a:off x="6472521" y="3914323"/>
            <a:ext cx="3060000" cy="2520000"/>
          </a:xfrm>
          <a:prstGeom prst="roundRect">
            <a:avLst>
              <a:gd name="adj" fmla="val 5503"/>
            </a:avLst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  <p:txBody>
          <a:bodyPr/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优化意图识别推理效率</a:t>
            </a:r>
            <a:endParaRPr lang="en-US" altLang="zh-CN" sz="1600" b="1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>
              <a:lnSpc>
                <a:spcPct val="130000"/>
              </a:lnSpc>
            </a:pPr>
            <a:endParaRPr lang="en-US" altLang="zh-CN" sz="1600" b="1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目前推理延迟为 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102ms/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样本，计划使用模型蒸馏（如</a:t>
            </a:r>
            <a:r>
              <a:rPr lang="en-US" altLang="zh-CN" sz="1400" dirty="0" err="1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DistilBERT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）与加速推理引擎（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ONNX/</a:t>
            </a:r>
            <a:r>
              <a:rPr lang="en-US" altLang="zh-CN" sz="1400" dirty="0" err="1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TensorRT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/XLA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），全面降低延迟，提高大规模部署效率。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0" descr="https://kimi-img.moonshot.cn/pub/slides/slides_tmpl/image/25-06-01-00:19:04-d0tinu475iks2gau4i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03430" cy="68427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solidFill>
            <a:srgbClr val="1D3EBF">
              <a:alpha val="94902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094911" y="2704244"/>
            <a:ext cx="6873875" cy="920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实习感悟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70960" y="2246630"/>
            <a:ext cx="0" cy="193802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2" name="Text 9"/>
          <p:cNvSpPr/>
          <p:nvPr/>
        </p:nvSpPr>
        <p:spPr>
          <a:xfrm>
            <a:off x="941705" y="2068830"/>
            <a:ext cx="2804160" cy="21260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13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2100000">
            <a:off x="9042400" y="3636645"/>
            <a:ext cx="3905250" cy="3905250"/>
          </a:xfrm>
          <a:custGeom>
            <a:avLst/>
            <a:gdLst/>
            <a:ahLst/>
            <a:cxnLst/>
            <a:rect l="l" t="t" r="r" b="b"/>
            <a:pathLst>
              <a:path w="3905250" h="3905250">
                <a:moveTo>
                  <a:pt x="1430788" y="3837117"/>
                </a:moveTo>
                <a:cubicBezTo>
                  <a:pt x="1430788" y="3837117"/>
                  <a:pt x="1430788" y="3837117"/>
                  <a:pt x="2474458" y="3837117"/>
                </a:cubicBezTo>
                <a:cubicBezTo>
                  <a:pt x="2310071" y="3882540"/>
                  <a:pt x="2134213" y="3905250"/>
                  <a:pt x="1950712" y="3905250"/>
                </a:cubicBezTo>
                <a:cubicBezTo>
                  <a:pt x="1771033" y="3905250"/>
                  <a:pt x="1595175" y="3882540"/>
                  <a:pt x="1430788" y="3837117"/>
                </a:cubicBezTo>
                <a:close/>
                <a:moveTo>
                  <a:pt x="972440" y="3642011"/>
                </a:moveTo>
                <a:lnTo>
                  <a:pt x="2929711" y="3642011"/>
                </a:lnTo>
                <a:cubicBezTo>
                  <a:pt x="2849588" y="3687305"/>
                  <a:pt x="2769465" y="3728823"/>
                  <a:pt x="2681713" y="3762792"/>
                </a:cubicBezTo>
                <a:cubicBezTo>
                  <a:pt x="2681713" y="3762792"/>
                  <a:pt x="2681713" y="3762792"/>
                  <a:pt x="1216621" y="3762792"/>
                </a:cubicBezTo>
                <a:cubicBezTo>
                  <a:pt x="1132685" y="3728823"/>
                  <a:pt x="1048746" y="3687305"/>
                  <a:pt x="972440" y="3642011"/>
                </a:cubicBezTo>
                <a:close/>
                <a:moveTo>
                  <a:pt x="696812" y="3450000"/>
                </a:moveTo>
                <a:lnTo>
                  <a:pt x="3205340" y="3450000"/>
                </a:lnTo>
                <a:cubicBezTo>
                  <a:pt x="3151885" y="3491759"/>
                  <a:pt x="3098432" y="3529723"/>
                  <a:pt x="3044977" y="3567684"/>
                </a:cubicBezTo>
                <a:cubicBezTo>
                  <a:pt x="3044977" y="3567684"/>
                  <a:pt x="3044977" y="3567684"/>
                  <a:pt x="857175" y="3567684"/>
                </a:cubicBezTo>
                <a:cubicBezTo>
                  <a:pt x="799902" y="3529723"/>
                  <a:pt x="746447" y="3491759"/>
                  <a:pt x="696812" y="3450000"/>
                </a:cubicBezTo>
                <a:close/>
                <a:moveTo>
                  <a:pt x="498608" y="3254891"/>
                </a:moveTo>
                <a:lnTo>
                  <a:pt x="3403544" y="3254891"/>
                </a:lnTo>
                <a:cubicBezTo>
                  <a:pt x="3365373" y="3297474"/>
                  <a:pt x="3327199" y="3340057"/>
                  <a:pt x="3285209" y="3378769"/>
                </a:cubicBezTo>
                <a:cubicBezTo>
                  <a:pt x="3285209" y="3378769"/>
                  <a:pt x="3285209" y="3378769"/>
                  <a:pt x="616943" y="3378769"/>
                </a:cubicBezTo>
                <a:cubicBezTo>
                  <a:pt x="574953" y="3340057"/>
                  <a:pt x="532964" y="3297474"/>
                  <a:pt x="498608" y="3254891"/>
                </a:cubicBezTo>
                <a:close/>
                <a:moveTo>
                  <a:pt x="346856" y="3065979"/>
                </a:moveTo>
                <a:lnTo>
                  <a:pt x="3558390" y="3065979"/>
                </a:lnTo>
                <a:cubicBezTo>
                  <a:pt x="3527840" y="3107736"/>
                  <a:pt x="3501110" y="3145699"/>
                  <a:pt x="3466742" y="3183663"/>
                </a:cubicBezTo>
                <a:cubicBezTo>
                  <a:pt x="3466742" y="3183663"/>
                  <a:pt x="3466742" y="3183663"/>
                  <a:pt x="434687" y="3183663"/>
                </a:cubicBezTo>
                <a:cubicBezTo>
                  <a:pt x="404137" y="3145699"/>
                  <a:pt x="373587" y="3107736"/>
                  <a:pt x="346856" y="3065979"/>
                </a:cubicBezTo>
                <a:close/>
                <a:moveTo>
                  <a:pt x="229172" y="2870870"/>
                </a:moveTo>
                <a:lnTo>
                  <a:pt x="3676074" y="2870870"/>
                </a:lnTo>
                <a:cubicBezTo>
                  <a:pt x="3653171" y="2912388"/>
                  <a:pt x="3630268" y="2953907"/>
                  <a:pt x="3603548" y="2991652"/>
                </a:cubicBezTo>
                <a:cubicBezTo>
                  <a:pt x="3603548" y="2991652"/>
                  <a:pt x="3603548" y="2991652"/>
                  <a:pt x="297881" y="2991652"/>
                </a:cubicBezTo>
                <a:cubicBezTo>
                  <a:pt x="274978" y="2953907"/>
                  <a:pt x="252075" y="2912388"/>
                  <a:pt x="229172" y="2870870"/>
                </a:cubicBezTo>
                <a:close/>
                <a:moveTo>
                  <a:pt x="136264" y="2678859"/>
                </a:moveTo>
                <a:lnTo>
                  <a:pt x="3762788" y="2678859"/>
                </a:lnTo>
                <a:cubicBezTo>
                  <a:pt x="3747519" y="2716821"/>
                  <a:pt x="3728432" y="2758580"/>
                  <a:pt x="3709345" y="2796543"/>
                </a:cubicBezTo>
                <a:cubicBezTo>
                  <a:pt x="3709345" y="2796543"/>
                  <a:pt x="3709345" y="2796543"/>
                  <a:pt x="189707" y="2796543"/>
                </a:cubicBezTo>
                <a:cubicBezTo>
                  <a:pt x="170620" y="2758580"/>
                  <a:pt x="155351" y="2716821"/>
                  <a:pt x="136264" y="2678859"/>
                </a:cubicBezTo>
                <a:close/>
                <a:moveTo>
                  <a:pt x="71229" y="2483753"/>
                </a:moveTo>
                <a:lnTo>
                  <a:pt x="3830923" y="2483753"/>
                </a:lnTo>
                <a:cubicBezTo>
                  <a:pt x="3819472" y="2526335"/>
                  <a:pt x="3804205" y="2568918"/>
                  <a:pt x="3788937" y="2607631"/>
                </a:cubicBezTo>
                <a:cubicBezTo>
                  <a:pt x="3788937" y="2607631"/>
                  <a:pt x="3788937" y="2607631"/>
                  <a:pt x="109399" y="2607631"/>
                </a:cubicBezTo>
                <a:cubicBezTo>
                  <a:pt x="94130" y="2568918"/>
                  <a:pt x="82680" y="2526335"/>
                  <a:pt x="71229" y="2483753"/>
                </a:cubicBezTo>
                <a:close/>
                <a:moveTo>
                  <a:pt x="24774" y="2294838"/>
                </a:moveTo>
                <a:lnTo>
                  <a:pt x="3874279" y="2294838"/>
                </a:lnTo>
                <a:cubicBezTo>
                  <a:pt x="3866641" y="2332799"/>
                  <a:pt x="3859004" y="2374559"/>
                  <a:pt x="3851364" y="2412522"/>
                </a:cubicBezTo>
                <a:cubicBezTo>
                  <a:pt x="3851364" y="2412522"/>
                  <a:pt x="3851364" y="2412522"/>
                  <a:pt x="51506" y="2412522"/>
                </a:cubicBezTo>
                <a:cubicBezTo>
                  <a:pt x="43868" y="2374559"/>
                  <a:pt x="32411" y="2332799"/>
                  <a:pt x="24774" y="2294838"/>
                </a:cubicBezTo>
                <a:close/>
                <a:moveTo>
                  <a:pt x="3096" y="2099731"/>
                </a:moveTo>
                <a:lnTo>
                  <a:pt x="3902152" y="2099731"/>
                </a:lnTo>
                <a:cubicBezTo>
                  <a:pt x="3898334" y="2141249"/>
                  <a:pt x="3894515" y="2182769"/>
                  <a:pt x="3886877" y="2220513"/>
                </a:cubicBezTo>
                <a:cubicBezTo>
                  <a:pt x="3886877" y="2220513"/>
                  <a:pt x="3886877" y="2220513"/>
                  <a:pt x="18371" y="2220513"/>
                </a:cubicBezTo>
                <a:cubicBezTo>
                  <a:pt x="10733" y="2182769"/>
                  <a:pt x="6916" y="2141249"/>
                  <a:pt x="3096" y="2099731"/>
                </a:cubicBezTo>
                <a:close/>
                <a:moveTo>
                  <a:pt x="0" y="1907721"/>
                </a:moveTo>
                <a:cubicBezTo>
                  <a:pt x="0" y="1907721"/>
                  <a:pt x="0" y="1907721"/>
                  <a:pt x="3905250" y="1907721"/>
                </a:cubicBezTo>
                <a:cubicBezTo>
                  <a:pt x="3905250" y="1923204"/>
                  <a:pt x="3905250" y="1934818"/>
                  <a:pt x="3905250" y="1950304"/>
                </a:cubicBezTo>
                <a:cubicBezTo>
                  <a:pt x="3905250" y="1977403"/>
                  <a:pt x="3905250" y="2004500"/>
                  <a:pt x="3905250" y="2031599"/>
                </a:cubicBezTo>
                <a:cubicBezTo>
                  <a:pt x="3905250" y="2031599"/>
                  <a:pt x="3905250" y="2031599"/>
                  <a:pt x="0" y="2031599"/>
                </a:cubicBezTo>
                <a:cubicBezTo>
                  <a:pt x="0" y="2004500"/>
                  <a:pt x="0" y="1977403"/>
                  <a:pt x="0" y="1950304"/>
                </a:cubicBezTo>
                <a:cubicBezTo>
                  <a:pt x="0" y="1934818"/>
                  <a:pt x="0" y="1923204"/>
                  <a:pt x="0" y="1907721"/>
                </a:cubicBezTo>
                <a:close/>
                <a:moveTo>
                  <a:pt x="10733" y="1712612"/>
                </a:moveTo>
                <a:lnTo>
                  <a:pt x="3890695" y="1712612"/>
                </a:lnTo>
                <a:cubicBezTo>
                  <a:pt x="3898334" y="1755195"/>
                  <a:pt x="3898334" y="1793907"/>
                  <a:pt x="3902152" y="1836490"/>
                </a:cubicBezTo>
                <a:cubicBezTo>
                  <a:pt x="3902152" y="1836490"/>
                  <a:pt x="3902152" y="1836490"/>
                  <a:pt x="3096" y="1836490"/>
                </a:cubicBezTo>
                <a:cubicBezTo>
                  <a:pt x="3096" y="1793907"/>
                  <a:pt x="6916" y="1755195"/>
                  <a:pt x="10733" y="1712612"/>
                </a:cubicBezTo>
                <a:close/>
                <a:moveTo>
                  <a:pt x="44578" y="1523699"/>
                </a:moveTo>
                <a:lnTo>
                  <a:pt x="3857574" y="1523699"/>
                </a:lnTo>
                <a:cubicBezTo>
                  <a:pt x="3865207" y="1561444"/>
                  <a:pt x="3872841" y="1602962"/>
                  <a:pt x="3880474" y="1644481"/>
                </a:cubicBezTo>
                <a:cubicBezTo>
                  <a:pt x="3880474" y="1644481"/>
                  <a:pt x="3880474" y="1644481"/>
                  <a:pt x="21678" y="1644481"/>
                </a:cubicBezTo>
                <a:cubicBezTo>
                  <a:pt x="29311" y="1602962"/>
                  <a:pt x="36945" y="1561444"/>
                  <a:pt x="44578" y="1523699"/>
                </a:cubicBezTo>
                <a:close/>
                <a:moveTo>
                  <a:pt x="99389" y="1328591"/>
                </a:moveTo>
                <a:lnTo>
                  <a:pt x="3805859" y="1328591"/>
                </a:lnTo>
                <a:cubicBezTo>
                  <a:pt x="3817310" y="1370108"/>
                  <a:pt x="3828762" y="1407853"/>
                  <a:pt x="3840213" y="1449373"/>
                </a:cubicBezTo>
                <a:cubicBezTo>
                  <a:pt x="3840213" y="1449373"/>
                  <a:pt x="3840213" y="1449373"/>
                  <a:pt x="65035" y="1449373"/>
                </a:cubicBezTo>
                <a:cubicBezTo>
                  <a:pt x="72669" y="1407853"/>
                  <a:pt x="87938" y="1370108"/>
                  <a:pt x="99389" y="1328591"/>
                </a:cubicBezTo>
                <a:close/>
                <a:moveTo>
                  <a:pt x="173517" y="1136580"/>
                </a:moveTo>
                <a:lnTo>
                  <a:pt x="3724814" y="1136580"/>
                </a:lnTo>
                <a:cubicBezTo>
                  <a:pt x="3743906" y="1175293"/>
                  <a:pt x="3762999" y="1217875"/>
                  <a:pt x="3778274" y="1260458"/>
                </a:cubicBezTo>
                <a:cubicBezTo>
                  <a:pt x="3778274" y="1260458"/>
                  <a:pt x="3778274" y="1260458"/>
                  <a:pt x="123876" y="1260458"/>
                </a:cubicBezTo>
                <a:cubicBezTo>
                  <a:pt x="139151" y="1217875"/>
                  <a:pt x="154424" y="1175293"/>
                  <a:pt x="173517" y="1136580"/>
                </a:cubicBezTo>
                <a:close/>
                <a:moveTo>
                  <a:pt x="279293" y="941474"/>
                </a:moveTo>
                <a:lnTo>
                  <a:pt x="3626673" y="941474"/>
                </a:lnTo>
                <a:cubicBezTo>
                  <a:pt x="3649574" y="984056"/>
                  <a:pt x="3672475" y="1022769"/>
                  <a:pt x="3691560" y="1065351"/>
                </a:cubicBezTo>
                <a:cubicBezTo>
                  <a:pt x="3691560" y="1065351"/>
                  <a:pt x="3691560" y="1065351"/>
                  <a:pt x="210590" y="1065351"/>
                </a:cubicBezTo>
                <a:cubicBezTo>
                  <a:pt x="233491" y="1022769"/>
                  <a:pt x="256392" y="984056"/>
                  <a:pt x="279293" y="941474"/>
                </a:cubicBezTo>
                <a:close/>
                <a:moveTo>
                  <a:pt x="412943" y="752559"/>
                </a:moveTo>
                <a:lnTo>
                  <a:pt x="3492305" y="752559"/>
                </a:lnTo>
                <a:cubicBezTo>
                  <a:pt x="3522832" y="790304"/>
                  <a:pt x="3553359" y="831821"/>
                  <a:pt x="3580070" y="873341"/>
                </a:cubicBezTo>
                <a:cubicBezTo>
                  <a:pt x="3580070" y="873341"/>
                  <a:pt x="3580070" y="873341"/>
                  <a:pt x="325179" y="873341"/>
                </a:cubicBezTo>
                <a:cubicBezTo>
                  <a:pt x="351889" y="831821"/>
                  <a:pt x="382416" y="790304"/>
                  <a:pt x="412943" y="752559"/>
                </a:cubicBezTo>
                <a:close/>
                <a:moveTo>
                  <a:pt x="582189" y="560548"/>
                </a:moveTo>
                <a:cubicBezTo>
                  <a:pt x="582189" y="560548"/>
                  <a:pt x="582189" y="560548"/>
                  <a:pt x="3319963" y="560548"/>
                </a:cubicBezTo>
                <a:cubicBezTo>
                  <a:pt x="3358147" y="598509"/>
                  <a:pt x="3396330" y="636473"/>
                  <a:pt x="3434514" y="678232"/>
                </a:cubicBezTo>
                <a:cubicBezTo>
                  <a:pt x="3434514" y="678232"/>
                  <a:pt x="3434514" y="678232"/>
                  <a:pt x="467638" y="678232"/>
                </a:cubicBezTo>
                <a:cubicBezTo>
                  <a:pt x="502004" y="636473"/>
                  <a:pt x="540188" y="598509"/>
                  <a:pt x="582189" y="560548"/>
                </a:cubicBezTo>
                <a:close/>
                <a:moveTo>
                  <a:pt x="808618" y="365442"/>
                </a:moveTo>
                <a:lnTo>
                  <a:pt x="3092810" y="365442"/>
                </a:lnTo>
                <a:cubicBezTo>
                  <a:pt x="3146286" y="404154"/>
                  <a:pt x="3195943" y="446737"/>
                  <a:pt x="3245599" y="489319"/>
                </a:cubicBezTo>
                <a:cubicBezTo>
                  <a:pt x="3245599" y="489319"/>
                  <a:pt x="3245599" y="489319"/>
                  <a:pt x="659649" y="489319"/>
                </a:cubicBezTo>
                <a:cubicBezTo>
                  <a:pt x="705486" y="446737"/>
                  <a:pt x="758962" y="404154"/>
                  <a:pt x="808618" y="365442"/>
                </a:cubicBezTo>
                <a:close/>
                <a:moveTo>
                  <a:pt x="1141891" y="176527"/>
                </a:moveTo>
                <a:lnTo>
                  <a:pt x="2760259" y="176527"/>
                </a:lnTo>
                <a:cubicBezTo>
                  <a:pt x="2840413" y="210692"/>
                  <a:pt x="2912935" y="248655"/>
                  <a:pt x="2985456" y="294211"/>
                </a:cubicBezTo>
                <a:cubicBezTo>
                  <a:pt x="2985456" y="294211"/>
                  <a:pt x="2985456" y="294211"/>
                  <a:pt x="916695" y="294211"/>
                </a:cubicBezTo>
                <a:cubicBezTo>
                  <a:pt x="989215" y="248655"/>
                  <a:pt x="1065553" y="210692"/>
                  <a:pt x="1141891" y="176527"/>
                </a:cubicBezTo>
                <a:close/>
                <a:moveTo>
                  <a:pt x="1949526" y="0"/>
                </a:moveTo>
                <a:cubicBezTo>
                  <a:pt x="2171061" y="0"/>
                  <a:pt x="2381136" y="34067"/>
                  <a:pt x="2579754" y="102200"/>
                </a:cubicBezTo>
                <a:cubicBezTo>
                  <a:pt x="2579754" y="102200"/>
                  <a:pt x="2579754" y="102200"/>
                  <a:pt x="1319298" y="102200"/>
                </a:cubicBezTo>
                <a:cubicBezTo>
                  <a:pt x="1517916" y="34067"/>
                  <a:pt x="1731811" y="0"/>
                  <a:pt x="194952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4" name="Text 11"/>
          <p:cNvSpPr/>
          <p:nvPr/>
        </p:nvSpPr>
        <p:spPr>
          <a:xfrm rot="2100000">
            <a:off x="9042400" y="3636645"/>
            <a:ext cx="3905250" cy="3905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16680000">
            <a:off x="-121920" y="-71120"/>
            <a:ext cx="2160270" cy="1989455"/>
          </a:xfrm>
          <a:custGeom>
            <a:avLst/>
            <a:gdLst/>
            <a:ahLst/>
            <a:cxnLst/>
            <a:rect l="l" t="t" r="r" b="b"/>
            <a:pathLst>
              <a:path w="2160270" h="1989455">
                <a:moveTo>
                  <a:pt x="0" y="404000"/>
                </a:moveTo>
                <a:cubicBezTo>
                  <a:pt x="-4270" y="299551"/>
                  <a:pt x="25291" y="106748"/>
                  <a:pt x="30218" y="95252"/>
                </a:cubicBezTo>
                <a:lnTo>
                  <a:pt x="672683" y="0"/>
                </a:lnTo>
                <a:cubicBezTo>
                  <a:pt x="623742" y="90325"/>
                  <a:pt x="580057" y="311376"/>
                  <a:pt x="587283" y="404000"/>
                </a:cubicBezTo>
                <a:cubicBezTo>
                  <a:pt x="570204" y="964345"/>
                  <a:pt x="1083255" y="1415972"/>
                  <a:pt x="1585468" y="1402177"/>
                </a:cubicBezTo>
                <a:cubicBezTo>
                  <a:pt x="1754953" y="1415643"/>
                  <a:pt x="2006223" y="1319406"/>
                  <a:pt x="2070272" y="1276707"/>
                </a:cubicBezTo>
                <a:lnTo>
                  <a:pt x="2160270" y="1882050"/>
                </a:lnTo>
                <a:cubicBezTo>
                  <a:pt x="2022974" y="1946756"/>
                  <a:pt x="1709297" y="1997995"/>
                  <a:pt x="1585468" y="1989455"/>
                </a:cubicBezTo>
                <a:cubicBezTo>
                  <a:pt x="695675" y="2016717"/>
                  <a:pt x="-21678" y="1202147"/>
                  <a:pt x="0" y="40400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16" name="Text 13"/>
          <p:cNvSpPr/>
          <p:nvPr/>
        </p:nvSpPr>
        <p:spPr>
          <a:xfrm rot="16680000">
            <a:off x="-121920" y="-71120"/>
            <a:ext cx="2160270" cy="19894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17460000">
            <a:off x="10614660" y="325120"/>
            <a:ext cx="1136650" cy="113665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8" name="Text 15"/>
          <p:cNvSpPr/>
          <p:nvPr/>
        </p:nvSpPr>
        <p:spPr>
          <a:xfrm rot="17460000">
            <a:off x="10614660" y="325120"/>
            <a:ext cx="1136650" cy="1136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17460000" flipH="1" flipV="1">
            <a:off x="811530" y="5401945"/>
            <a:ext cx="3069590" cy="306959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20" name="Text 17"/>
          <p:cNvSpPr/>
          <p:nvPr/>
        </p:nvSpPr>
        <p:spPr>
          <a:xfrm rot="17460000">
            <a:off x="811530" y="5401945"/>
            <a:ext cx="3069590" cy="30695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0" descr="https://kimi-img.moonshot.cn/pub/slides/slides_tmpl/image/25-06-01-00:19:27-d0tio3s75iks2gau4ib0.png"/>
          <p:cNvPicPr>
            <a:picLocks noChangeAspect="1"/>
          </p:cNvPicPr>
          <p:nvPr/>
        </p:nvPicPr>
        <p:blipFill>
          <a:blip r:embed="rId3"/>
          <a:srcRect l="29" r="29"/>
          <a:stretch/>
        </p:blipFill>
        <p:spPr>
          <a:xfrm>
            <a:off x="9966960" y="-34290"/>
            <a:ext cx="2223770" cy="689229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9964420" y="-34290"/>
            <a:ext cx="2227580" cy="6903720"/>
          </a:xfrm>
          <a:prstGeom prst="rect">
            <a:avLst/>
          </a:prstGeom>
          <a:gradFill flip="none" rotWithShape="1">
            <a:gsLst>
              <a:gs pos="0">
                <a:srgbClr val="004CC0">
                  <a:alpha val="78000"/>
                </a:srgbClr>
              </a:gs>
              <a:gs pos="100000">
                <a:srgbClr val="004CC0"/>
              </a:gs>
            </a:gsLst>
            <a:lin ang="270000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9964420" y="-34290"/>
            <a:ext cx="2227580" cy="6903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91731" y="8722360"/>
            <a:ext cx="287989" cy="6985"/>
          </a:xfrm>
          <a:custGeom>
            <a:avLst/>
            <a:gdLst/>
            <a:ahLst/>
            <a:cxnLst/>
            <a:rect l="l" t="t" r="r" b="b"/>
            <a:pathLst>
              <a:path w="287989" h="6985">
                <a:moveTo>
                  <a:pt x="287989" y="0"/>
                </a:moveTo>
                <a:lnTo>
                  <a:pt x="260078" y="2540"/>
                </a:lnTo>
                <a:lnTo>
                  <a:pt x="221384" y="5080"/>
                </a:lnTo>
                <a:lnTo>
                  <a:pt x="182689" y="6350"/>
                </a:lnTo>
                <a:lnTo>
                  <a:pt x="143995" y="6985"/>
                </a:lnTo>
                <a:lnTo>
                  <a:pt x="104666" y="6350"/>
                </a:lnTo>
                <a:lnTo>
                  <a:pt x="65971" y="5080"/>
                </a:lnTo>
                <a:lnTo>
                  <a:pt x="27911" y="2540"/>
                </a:lnTo>
                <a:lnTo>
                  <a:pt x="0" y="0"/>
                </a:lnTo>
                <a:lnTo>
                  <a:pt x="287989" y="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6291731" y="8722360"/>
            <a:ext cx="287989" cy="69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4920000" flipV="1">
            <a:off x="9856470" y="5581650"/>
            <a:ext cx="1457960" cy="1342390"/>
          </a:xfrm>
          <a:custGeom>
            <a:avLst/>
            <a:gdLst/>
            <a:ahLst/>
            <a:cxnLst/>
            <a:rect l="l" t="t" r="r" b="b"/>
            <a:pathLst>
              <a:path w="1457960" h="1342390">
                <a:moveTo>
                  <a:pt x="0" y="272600"/>
                </a:moveTo>
                <a:cubicBezTo>
                  <a:pt x="-2882" y="202123"/>
                  <a:pt x="17069" y="72029"/>
                  <a:pt x="20394" y="64272"/>
                </a:cubicBezTo>
                <a:lnTo>
                  <a:pt x="453991" y="0"/>
                </a:lnTo>
                <a:cubicBezTo>
                  <a:pt x="420962" y="60947"/>
                  <a:pt x="391479" y="210102"/>
                  <a:pt x="396356" y="272600"/>
                </a:cubicBezTo>
                <a:cubicBezTo>
                  <a:pt x="384829" y="650695"/>
                  <a:pt x="731086" y="955431"/>
                  <a:pt x="1070028" y="946122"/>
                </a:cubicBezTo>
                <a:cubicBezTo>
                  <a:pt x="1184412" y="955209"/>
                  <a:pt x="1353994" y="890273"/>
                  <a:pt x="1397221" y="861461"/>
                </a:cubicBezTo>
                <a:lnTo>
                  <a:pt x="1457960" y="1269918"/>
                </a:lnTo>
                <a:cubicBezTo>
                  <a:pt x="1365300" y="1313579"/>
                  <a:pt x="1153599" y="1348152"/>
                  <a:pt x="1070028" y="1342390"/>
                </a:cubicBezTo>
                <a:cubicBezTo>
                  <a:pt x="469509" y="1360785"/>
                  <a:pt x="-14631" y="811152"/>
                  <a:pt x="0" y="27260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13" name="Text 10"/>
          <p:cNvSpPr/>
          <p:nvPr/>
        </p:nvSpPr>
        <p:spPr>
          <a:xfrm rot="4920000">
            <a:off x="9856470" y="5581650"/>
            <a:ext cx="1457960" cy="1342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rot="15060000" flipH="1">
            <a:off x="10623533" y="4245026"/>
            <a:ext cx="1958340" cy="1694329"/>
          </a:xfrm>
          <a:custGeom>
            <a:avLst/>
            <a:gdLst/>
            <a:ahLst/>
            <a:cxnLst/>
            <a:rect l="l" t="t" r="r" b="b"/>
            <a:pathLst>
              <a:path w="1958340" h="1694329">
                <a:moveTo>
                  <a:pt x="250190" y="1632094"/>
                </a:moveTo>
                <a:lnTo>
                  <a:pt x="525780" y="1632094"/>
                </a:lnTo>
                <a:lnTo>
                  <a:pt x="349885" y="1694329"/>
                </a:lnTo>
                <a:lnTo>
                  <a:pt x="309245" y="1694329"/>
                </a:lnTo>
                <a:cubicBezTo>
                  <a:pt x="288290" y="1675277"/>
                  <a:pt x="265430" y="1651780"/>
                  <a:pt x="250190" y="1632094"/>
                </a:cubicBezTo>
                <a:close/>
                <a:moveTo>
                  <a:pt x="173990" y="1537470"/>
                </a:moveTo>
                <a:lnTo>
                  <a:pt x="793750" y="1537470"/>
                </a:lnTo>
                <a:lnTo>
                  <a:pt x="626745" y="1596530"/>
                </a:lnTo>
                <a:lnTo>
                  <a:pt x="217805" y="1596530"/>
                </a:lnTo>
                <a:cubicBezTo>
                  <a:pt x="202565" y="1578114"/>
                  <a:pt x="186055" y="1556522"/>
                  <a:pt x="173990" y="1537470"/>
                </a:cubicBezTo>
                <a:close/>
                <a:moveTo>
                  <a:pt x="114935" y="1439672"/>
                </a:moveTo>
                <a:lnTo>
                  <a:pt x="1071245" y="1439672"/>
                </a:lnTo>
                <a:lnTo>
                  <a:pt x="899795" y="1500637"/>
                </a:lnTo>
                <a:lnTo>
                  <a:pt x="149225" y="1500637"/>
                </a:lnTo>
                <a:cubicBezTo>
                  <a:pt x="137795" y="1481585"/>
                  <a:pt x="125095" y="1458723"/>
                  <a:pt x="114935" y="1439672"/>
                </a:cubicBezTo>
                <a:close/>
                <a:moveTo>
                  <a:pt x="68580" y="1343778"/>
                </a:moveTo>
                <a:lnTo>
                  <a:pt x="1343660" y="1343778"/>
                </a:lnTo>
                <a:lnTo>
                  <a:pt x="1176655" y="1402203"/>
                </a:lnTo>
                <a:lnTo>
                  <a:pt x="95250" y="1402203"/>
                </a:lnTo>
                <a:cubicBezTo>
                  <a:pt x="90170" y="1393313"/>
                  <a:pt x="85090" y="1380611"/>
                  <a:pt x="81280" y="1372356"/>
                </a:cubicBezTo>
                <a:cubicBezTo>
                  <a:pt x="77470" y="1362830"/>
                  <a:pt x="72390" y="1350764"/>
                  <a:pt x="68580" y="1343778"/>
                </a:cubicBezTo>
                <a:close/>
                <a:moveTo>
                  <a:pt x="35560" y="1245345"/>
                </a:moveTo>
                <a:lnTo>
                  <a:pt x="1621155" y="1245345"/>
                </a:lnTo>
                <a:lnTo>
                  <a:pt x="1445260" y="1307580"/>
                </a:lnTo>
                <a:lnTo>
                  <a:pt x="54610" y="1307580"/>
                </a:lnTo>
                <a:cubicBezTo>
                  <a:pt x="46990" y="1288528"/>
                  <a:pt x="40640" y="1265031"/>
                  <a:pt x="35560" y="1245345"/>
                </a:cubicBezTo>
                <a:close/>
                <a:moveTo>
                  <a:pt x="12700" y="1150721"/>
                </a:moveTo>
                <a:lnTo>
                  <a:pt x="1889125" y="1150721"/>
                </a:lnTo>
                <a:lnTo>
                  <a:pt x="1722120" y="1209781"/>
                </a:lnTo>
                <a:lnTo>
                  <a:pt x="26035" y="1209781"/>
                </a:lnTo>
                <a:cubicBezTo>
                  <a:pt x="24130" y="1200256"/>
                  <a:pt x="20955" y="1188189"/>
                  <a:pt x="19050" y="1179934"/>
                </a:cubicBezTo>
                <a:cubicBezTo>
                  <a:pt x="16510" y="1170408"/>
                  <a:pt x="13970" y="1158342"/>
                  <a:pt x="12700" y="1150721"/>
                </a:cubicBezTo>
                <a:close/>
                <a:moveTo>
                  <a:pt x="1270" y="1052923"/>
                </a:moveTo>
                <a:lnTo>
                  <a:pt x="1957070" y="1052923"/>
                </a:lnTo>
                <a:cubicBezTo>
                  <a:pt x="1955165" y="1073879"/>
                  <a:pt x="1952625" y="1096741"/>
                  <a:pt x="1948815" y="1113888"/>
                </a:cubicBezTo>
                <a:lnTo>
                  <a:pt x="9525" y="1113888"/>
                </a:lnTo>
                <a:cubicBezTo>
                  <a:pt x="5080" y="1094836"/>
                  <a:pt x="3175" y="1071974"/>
                  <a:pt x="1270" y="1052923"/>
                </a:cubicBezTo>
                <a:close/>
                <a:moveTo>
                  <a:pt x="0" y="957029"/>
                </a:moveTo>
                <a:lnTo>
                  <a:pt x="1958340" y="957029"/>
                </a:lnTo>
                <a:lnTo>
                  <a:pt x="1958340" y="960204"/>
                </a:lnTo>
                <a:lnTo>
                  <a:pt x="1958340" y="960839"/>
                </a:lnTo>
                <a:lnTo>
                  <a:pt x="1958340" y="961475"/>
                </a:lnTo>
                <a:lnTo>
                  <a:pt x="1958340" y="962110"/>
                </a:lnTo>
                <a:lnTo>
                  <a:pt x="1958340" y="962745"/>
                </a:lnTo>
                <a:lnTo>
                  <a:pt x="1958340" y="963380"/>
                </a:lnTo>
                <a:lnTo>
                  <a:pt x="1958340" y="964015"/>
                </a:lnTo>
                <a:lnTo>
                  <a:pt x="1958340" y="979256"/>
                </a:lnTo>
                <a:lnTo>
                  <a:pt x="1958340" y="979891"/>
                </a:lnTo>
                <a:lnTo>
                  <a:pt x="1958340" y="980526"/>
                </a:lnTo>
                <a:lnTo>
                  <a:pt x="1958340" y="981796"/>
                </a:lnTo>
                <a:lnTo>
                  <a:pt x="1958340" y="982431"/>
                </a:lnTo>
                <a:lnTo>
                  <a:pt x="1958340" y="984337"/>
                </a:lnTo>
                <a:lnTo>
                  <a:pt x="1958340" y="991322"/>
                </a:lnTo>
                <a:lnTo>
                  <a:pt x="1958340" y="1018630"/>
                </a:lnTo>
                <a:lnTo>
                  <a:pt x="0" y="1018630"/>
                </a:lnTo>
                <a:lnTo>
                  <a:pt x="0" y="957029"/>
                </a:lnTo>
                <a:close/>
                <a:moveTo>
                  <a:pt x="5080" y="858596"/>
                </a:moveTo>
                <a:lnTo>
                  <a:pt x="1951355" y="858596"/>
                </a:lnTo>
                <a:cubicBezTo>
                  <a:pt x="1953895" y="873202"/>
                  <a:pt x="1954530" y="889078"/>
                  <a:pt x="1955165" y="901144"/>
                </a:cubicBezTo>
                <a:cubicBezTo>
                  <a:pt x="1955800" y="907495"/>
                  <a:pt x="1956435" y="916386"/>
                  <a:pt x="1957070" y="920831"/>
                </a:cubicBezTo>
                <a:lnTo>
                  <a:pt x="1270" y="920831"/>
                </a:lnTo>
                <a:cubicBezTo>
                  <a:pt x="1270" y="901144"/>
                  <a:pt x="3175" y="880822"/>
                  <a:pt x="5080" y="863041"/>
                </a:cubicBezTo>
                <a:lnTo>
                  <a:pt x="5080" y="861771"/>
                </a:lnTo>
                <a:lnTo>
                  <a:pt x="5080" y="861136"/>
                </a:lnTo>
                <a:lnTo>
                  <a:pt x="5080" y="859866"/>
                </a:lnTo>
                <a:lnTo>
                  <a:pt x="5080" y="858596"/>
                </a:lnTo>
                <a:close/>
                <a:moveTo>
                  <a:pt x="22225" y="763972"/>
                </a:moveTo>
                <a:lnTo>
                  <a:pt x="1934210" y="763972"/>
                </a:lnTo>
                <a:cubicBezTo>
                  <a:pt x="1938020" y="783024"/>
                  <a:pt x="1942465" y="805886"/>
                  <a:pt x="1945640" y="824938"/>
                </a:cubicBezTo>
                <a:lnTo>
                  <a:pt x="10795" y="824938"/>
                </a:lnTo>
                <a:cubicBezTo>
                  <a:pt x="14605" y="803981"/>
                  <a:pt x="19050" y="781119"/>
                  <a:pt x="22225" y="763972"/>
                </a:cubicBezTo>
                <a:close/>
                <a:moveTo>
                  <a:pt x="49530" y="666174"/>
                </a:moveTo>
                <a:lnTo>
                  <a:pt x="1908810" y="666174"/>
                </a:lnTo>
                <a:cubicBezTo>
                  <a:pt x="1911350" y="676334"/>
                  <a:pt x="1915160" y="689036"/>
                  <a:pt x="1917065" y="697291"/>
                </a:cubicBezTo>
                <a:cubicBezTo>
                  <a:pt x="1920240" y="706817"/>
                  <a:pt x="1923415" y="718248"/>
                  <a:pt x="1925955" y="727139"/>
                </a:cubicBezTo>
                <a:lnTo>
                  <a:pt x="32385" y="727139"/>
                </a:lnTo>
                <a:cubicBezTo>
                  <a:pt x="34925" y="713803"/>
                  <a:pt x="40005" y="698561"/>
                  <a:pt x="43180" y="687765"/>
                </a:cubicBezTo>
                <a:cubicBezTo>
                  <a:pt x="45720" y="680780"/>
                  <a:pt x="48260" y="671889"/>
                  <a:pt x="49530" y="666174"/>
                </a:cubicBezTo>
                <a:close/>
                <a:moveTo>
                  <a:pt x="86995" y="570280"/>
                </a:moveTo>
                <a:lnTo>
                  <a:pt x="1868170" y="570280"/>
                </a:lnTo>
                <a:cubicBezTo>
                  <a:pt x="1877060" y="589332"/>
                  <a:pt x="1887855" y="612829"/>
                  <a:pt x="1894840" y="631881"/>
                </a:cubicBezTo>
                <a:lnTo>
                  <a:pt x="62230" y="631881"/>
                </a:lnTo>
                <a:cubicBezTo>
                  <a:pt x="69850" y="610924"/>
                  <a:pt x="78105" y="587427"/>
                  <a:pt x="86995" y="570280"/>
                </a:cubicBezTo>
                <a:close/>
                <a:moveTo>
                  <a:pt x="140335" y="471846"/>
                </a:moveTo>
                <a:lnTo>
                  <a:pt x="1818640" y="471846"/>
                </a:lnTo>
                <a:cubicBezTo>
                  <a:pt x="1821815" y="477562"/>
                  <a:pt x="1825625" y="485183"/>
                  <a:pt x="1828165" y="488993"/>
                </a:cubicBezTo>
                <a:cubicBezTo>
                  <a:pt x="1835785" y="503599"/>
                  <a:pt x="1845310" y="520746"/>
                  <a:pt x="1851025" y="534082"/>
                </a:cubicBezTo>
                <a:lnTo>
                  <a:pt x="105410" y="534082"/>
                </a:lnTo>
                <a:cubicBezTo>
                  <a:pt x="111125" y="523921"/>
                  <a:pt x="118110" y="511220"/>
                  <a:pt x="123190" y="502964"/>
                </a:cubicBezTo>
                <a:cubicBezTo>
                  <a:pt x="128905" y="492803"/>
                  <a:pt x="135255" y="480737"/>
                  <a:pt x="140335" y="471846"/>
                </a:cubicBezTo>
                <a:close/>
                <a:moveTo>
                  <a:pt x="207010" y="377223"/>
                </a:moveTo>
                <a:lnTo>
                  <a:pt x="1751330" y="377223"/>
                </a:lnTo>
                <a:cubicBezTo>
                  <a:pt x="1766570" y="396275"/>
                  <a:pt x="1783080" y="419137"/>
                  <a:pt x="1795145" y="438189"/>
                </a:cubicBezTo>
                <a:lnTo>
                  <a:pt x="163195" y="438189"/>
                </a:lnTo>
                <a:cubicBezTo>
                  <a:pt x="175895" y="417232"/>
                  <a:pt x="193040" y="394370"/>
                  <a:pt x="207010" y="377223"/>
                </a:cubicBezTo>
                <a:close/>
                <a:moveTo>
                  <a:pt x="292100" y="281330"/>
                </a:moveTo>
                <a:lnTo>
                  <a:pt x="1664970" y="281330"/>
                </a:lnTo>
                <a:cubicBezTo>
                  <a:pt x="1683385" y="299746"/>
                  <a:pt x="1704975" y="321338"/>
                  <a:pt x="1722120" y="340390"/>
                </a:cubicBezTo>
                <a:lnTo>
                  <a:pt x="234315" y="340390"/>
                </a:lnTo>
                <a:cubicBezTo>
                  <a:pt x="251460" y="319433"/>
                  <a:pt x="273050" y="298476"/>
                  <a:pt x="292100" y="281330"/>
                </a:cubicBezTo>
                <a:close/>
                <a:moveTo>
                  <a:pt x="405765" y="183531"/>
                </a:moveTo>
                <a:lnTo>
                  <a:pt x="1550670" y="183531"/>
                </a:lnTo>
                <a:cubicBezTo>
                  <a:pt x="1577340" y="202583"/>
                  <a:pt x="1605280" y="226080"/>
                  <a:pt x="1627505" y="245132"/>
                </a:cubicBezTo>
                <a:lnTo>
                  <a:pt x="330835" y="245132"/>
                </a:lnTo>
                <a:cubicBezTo>
                  <a:pt x="353060" y="224175"/>
                  <a:pt x="382905" y="200678"/>
                  <a:pt x="405765" y="183531"/>
                </a:cubicBezTo>
                <a:close/>
                <a:moveTo>
                  <a:pt x="572770" y="88273"/>
                </a:moveTo>
                <a:lnTo>
                  <a:pt x="1384300" y="88273"/>
                </a:lnTo>
                <a:cubicBezTo>
                  <a:pt x="1423670" y="105419"/>
                  <a:pt x="1464310" y="127011"/>
                  <a:pt x="1497330" y="147333"/>
                </a:cubicBezTo>
                <a:lnTo>
                  <a:pt x="459740" y="147333"/>
                </a:lnTo>
                <a:cubicBezTo>
                  <a:pt x="495300" y="125106"/>
                  <a:pt x="537845" y="104149"/>
                  <a:pt x="572770" y="88273"/>
                </a:cubicBezTo>
                <a:close/>
                <a:moveTo>
                  <a:pt x="977900" y="0"/>
                </a:moveTo>
                <a:cubicBezTo>
                  <a:pt x="1087120" y="-1270"/>
                  <a:pt x="1203325" y="19687"/>
                  <a:pt x="1293495" y="51440"/>
                </a:cubicBezTo>
                <a:lnTo>
                  <a:pt x="661670" y="51440"/>
                </a:lnTo>
                <a:cubicBezTo>
                  <a:pt x="759460" y="16511"/>
                  <a:pt x="878840" y="-635"/>
                  <a:pt x="977900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13500000" scaled="1"/>
          </a:gradFill>
          <a:ln/>
        </p:spPr>
      </p:sp>
      <p:sp>
        <p:nvSpPr>
          <p:cNvPr id="15" name="Text 12"/>
          <p:cNvSpPr/>
          <p:nvPr/>
        </p:nvSpPr>
        <p:spPr>
          <a:xfrm rot="15060000">
            <a:off x="10623533" y="4245026"/>
            <a:ext cx="1958340" cy="169432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 rot="6540000">
            <a:off x="10932795" y="1224280"/>
            <a:ext cx="464185" cy="464185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7" name="Text 14"/>
          <p:cNvSpPr/>
          <p:nvPr/>
        </p:nvSpPr>
        <p:spPr>
          <a:xfrm rot="6540000">
            <a:off x="10932795" y="1224280"/>
            <a:ext cx="464185" cy="464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AD064363-BBA9-7E22-76C5-3E4433B55849}"/>
              </a:ext>
            </a:extLst>
          </p:cNvPr>
          <p:cNvGrpSpPr/>
          <p:nvPr/>
        </p:nvGrpSpPr>
        <p:grpSpPr>
          <a:xfrm>
            <a:off x="582929" y="1147444"/>
            <a:ext cx="9169145" cy="4944520"/>
            <a:chOff x="639445" y="1260474"/>
            <a:chExt cx="9190990" cy="3084196"/>
          </a:xfrm>
        </p:grpSpPr>
        <p:sp>
          <p:nvSpPr>
            <p:cNvPr id="18" name="Shape 15"/>
            <p:cNvSpPr/>
            <p:nvPr/>
          </p:nvSpPr>
          <p:spPr>
            <a:xfrm>
              <a:off x="639445" y="1260475"/>
              <a:ext cx="91440" cy="1432560"/>
            </a:xfrm>
            <a:prstGeom prst="rect">
              <a:avLst/>
            </a:prstGeom>
            <a:solidFill>
              <a:srgbClr val="004CC0"/>
            </a:solidFill>
            <a:ln/>
          </p:spPr>
        </p:sp>
        <p:sp>
          <p:nvSpPr>
            <p:cNvPr id="19" name="Text 16"/>
            <p:cNvSpPr/>
            <p:nvPr/>
          </p:nvSpPr>
          <p:spPr>
            <a:xfrm>
              <a:off x="639445" y="1260475"/>
              <a:ext cx="91440" cy="143256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20" name="Shape 17"/>
            <p:cNvSpPr/>
            <p:nvPr/>
          </p:nvSpPr>
          <p:spPr>
            <a:xfrm>
              <a:off x="766445" y="1260475"/>
              <a:ext cx="9063990" cy="143256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4CC0"/>
              </a:solidFill>
              <a:prstDash val="soli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Text 18"/>
            <p:cNvSpPr/>
            <p:nvPr/>
          </p:nvSpPr>
          <p:spPr>
            <a:xfrm>
              <a:off x="766445" y="1260475"/>
              <a:ext cx="9063990" cy="143256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22" name="Shape 19"/>
            <p:cNvSpPr/>
            <p:nvPr/>
          </p:nvSpPr>
          <p:spPr>
            <a:xfrm flipH="1" flipV="1">
              <a:off x="9511523" y="1260474"/>
              <a:ext cx="318912" cy="228600"/>
            </a:xfrm>
            <a:prstGeom prst="rtTriangle">
              <a:avLst/>
            </a:prstGeom>
            <a:solidFill>
              <a:srgbClr val="004CC0"/>
            </a:solidFill>
            <a:ln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Text 20"/>
            <p:cNvSpPr/>
            <p:nvPr/>
          </p:nvSpPr>
          <p:spPr>
            <a:xfrm>
              <a:off x="9601835" y="1260475"/>
              <a:ext cx="228600" cy="22860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24" name="Text 21"/>
            <p:cNvSpPr/>
            <p:nvPr/>
          </p:nvSpPr>
          <p:spPr>
            <a:xfrm>
              <a:off x="870181" y="1598720"/>
              <a:ext cx="8798560" cy="91602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本次实习采用远程独立方式开展项目，让我深刻体会到灵活性、自主性带来的挑战与成长。</a:t>
              </a:r>
              <a:endPara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一方面，远程模式锻炼了我的快速学习与独立问题解决能力；另一方面，也强化了对高效沟通与项目管理的重视。</a:t>
              </a:r>
              <a:endPara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我主动向导师同步进展、规范文档撰写、沉淀项目经验，确保信息准确传递与任务有序推进。</a:t>
              </a:r>
              <a:endPara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总体而言，这段经历显著提升了我的自驱力、协作意识与执行力，是迈向工程化</a:t>
              </a:r>
              <a:r>
                <a: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AI</a:t>
              </a: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职业道路的重要磨砺。</a:t>
              </a:r>
              <a:endPara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</p:txBody>
        </p:sp>
        <p:sp>
          <p:nvSpPr>
            <p:cNvPr id="25" name="Text 22"/>
            <p:cNvSpPr/>
            <p:nvPr/>
          </p:nvSpPr>
          <p:spPr>
            <a:xfrm>
              <a:off x="825161" y="1334049"/>
              <a:ext cx="6934200" cy="207669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zh-CN" altLang="en-US" sz="1800" dirty="0">
                  <a:solidFill>
                    <a:srgbClr val="1D3EB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远程独立工作思考</a:t>
              </a:r>
            </a:p>
          </p:txBody>
        </p:sp>
        <p:sp>
          <p:nvSpPr>
            <p:cNvPr id="26" name="Shape 23"/>
            <p:cNvSpPr/>
            <p:nvPr/>
          </p:nvSpPr>
          <p:spPr>
            <a:xfrm>
              <a:off x="639445" y="2912110"/>
              <a:ext cx="91440" cy="1432560"/>
            </a:xfrm>
            <a:prstGeom prst="rect">
              <a:avLst/>
            </a:prstGeom>
            <a:solidFill>
              <a:srgbClr val="004CC0"/>
            </a:solidFill>
            <a:ln/>
          </p:spPr>
        </p:sp>
        <p:sp>
          <p:nvSpPr>
            <p:cNvPr id="27" name="Text 24"/>
            <p:cNvSpPr/>
            <p:nvPr/>
          </p:nvSpPr>
          <p:spPr>
            <a:xfrm>
              <a:off x="639445" y="2912110"/>
              <a:ext cx="91440" cy="143256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28" name="Shape 25"/>
            <p:cNvSpPr/>
            <p:nvPr/>
          </p:nvSpPr>
          <p:spPr>
            <a:xfrm>
              <a:off x="766445" y="2912110"/>
              <a:ext cx="9063990" cy="143256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4CC0"/>
              </a:solidFill>
              <a:prstDash val="soli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" name="Text 26"/>
            <p:cNvSpPr/>
            <p:nvPr/>
          </p:nvSpPr>
          <p:spPr>
            <a:xfrm>
              <a:off x="766445" y="2912110"/>
              <a:ext cx="9063990" cy="143256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30" name="Shape 27"/>
            <p:cNvSpPr/>
            <p:nvPr/>
          </p:nvSpPr>
          <p:spPr>
            <a:xfrm flipH="1" flipV="1">
              <a:off x="9511523" y="2912108"/>
              <a:ext cx="318912" cy="228600"/>
            </a:xfrm>
            <a:prstGeom prst="rtTriangle">
              <a:avLst/>
            </a:prstGeom>
            <a:solidFill>
              <a:srgbClr val="004CC0"/>
            </a:solidFill>
            <a:ln/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31" name="Text 28"/>
            <p:cNvSpPr/>
            <p:nvPr/>
          </p:nvSpPr>
          <p:spPr>
            <a:xfrm>
              <a:off x="9601835" y="2912110"/>
              <a:ext cx="228600" cy="22860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32" name="Text 29"/>
            <p:cNvSpPr/>
            <p:nvPr/>
          </p:nvSpPr>
          <p:spPr>
            <a:xfrm>
              <a:off x="870181" y="3229293"/>
              <a:ext cx="8798560" cy="109072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实习期间参与多个真实</a:t>
              </a:r>
              <a:r>
                <a: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AI</a:t>
              </a: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项目，深入接触了模型迁移、多模态检索与</a:t>
              </a:r>
              <a:r>
                <a: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NLP</a:t>
              </a: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服务构建，进一步明确了自身发展方向。</a:t>
              </a:r>
              <a:endPara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一方面，我将持续强化</a:t>
              </a:r>
              <a:r>
                <a:rPr lang="en-US" altLang="zh-CN" sz="1400" dirty="0" err="1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MLOps</a:t>
              </a: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、部署优化、</a:t>
              </a:r>
              <a:r>
                <a: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API</a:t>
              </a: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工程等实用技能；另一方面，也意识到</a:t>
              </a:r>
              <a:r>
                <a: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AI</a:t>
              </a: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落地需兼顾隐私保护、模型偏见等现实问题。</a:t>
              </a:r>
              <a:endPara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未来，我将不断拓展工程实践能力，积极探索多模态、推理加速与</a:t>
              </a:r>
              <a:r>
                <a: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AI</a:t>
              </a: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伦理等前沿议题，朝着具备技术广度与工程深度的</a:t>
              </a:r>
              <a:r>
                <a: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AI</a:t>
              </a:r>
              <a:r>
                <a:rPr lang="zh-CN" altLang="en-US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专业人才不断迈进。</a:t>
              </a:r>
              <a:endPara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</p:txBody>
        </p:sp>
        <p:sp>
          <p:nvSpPr>
            <p:cNvPr id="33" name="Text 30"/>
            <p:cNvSpPr/>
            <p:nvPr/>
          </p:nvSpPr>
          <p:spPr>
            <a:xfrm>
              <a:off x="862819" y="2987316"/>
              <a:ext cx="6934200" cy="207669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zh-CN" altLang="en-US" sz="1800" dirty="0">
                  <a:solidFill>
                    <a:srgbClr val="1D3EB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对未来职业发展的启示</a:t>
              </a:r>
            </a:p>
          </p:txBody>
        </p:sp>
      </p:grpSp>
      <p:sp>
        <p:nvSpPr>
          <p:cNvPr id="35" name="Text 32"/>
          <p:cNvSpPr/>
          <p:nvPr/>
        </p:nvSpPr>
        <p:spPr>
          <a:xfrm>
            <a:off x="723290" y="4227036"/>
            <a:ext cx="89826" cy="129136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582930" y="211455"/>
            <a:ext cx="1015174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远程独立工作思考</a:t>
            </a:r>
            <a:endParaRPr 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57000">
                <a:srgbClr val="004CC0"/>
              </a:gs>
              <a:gs pos="100000">
                <a:srgbClr val="1D3EBF"/>
              </a:gs>
            </a:gsLst>
            <a:lin ang="27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9" name="Image 0" descr="https://kimi-img.moonshot.cn/pub/slides/slides_tmpl/image/25-06-01-00:19:37-d0tio6c75iks2gau4id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835" y="1348105"/>
            <a:ext cx="6571615" cy="5681345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1049345" y="756100"/>
            <a:ext cx="237324" cy="0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1049345" y="821637"/>
            <a:ext cx="237324" cy="0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12" name="Shape 9"/>
          <p:cNvSpPr/>
          <p:nvPr/>
        </p:nvSpPr>
        <p:spPr>
          <a:xfrm>
            <a:off x="1049345" y="887173"/>
            <a:ext cx="237324" cy="0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1" y="2"/>
            <a:ext cx="1739899" cy="1405430"/>
          </a:xfrm>
          <a:custGeom>
            <a:avLst/>
            <a:gdLst/>
            <a:ahLst/>
            <a:cxnLst/>
            <a:rect l="l" t="t" r="r" b="b"/>
            <a:pathLst>
              <a:path w="1739899" h="1405430">
                <a:moveTo>
                  <a:pt x="1146615" y="0"/>
                </a:moveTo>
                <a:lnTo>
                  <a:pt x="1739899" y="0"/>
                </a:lnTo>
                <a:lnTo>
                  <a:pt x="1724927" y="98105"/>
                </a:lnTo>
                <a:cubicBezTo>
                  <a:pt x="1572255" y="844194"/>
                  <a:pt x="912117" y="1405430"/>
                  <a:pt x="120894" y="1405430"/>
                </a:cubicBezTo>
                <a:lnTo>
                  <a:pt x="0" y="1399326"/>
                </a:lnTo>
                <a:lnTo>
                  <a:pt x="0" y="812861"/>
                </a:lnTo>
                <a:lnTo>
                  <a:pt x="13314" y="814893"/>
                </a:lnTo>
                <a:cubicBezTo>
                  <a:pt x="48685" y="818485"/>
                  <a:pt x="84574" y="820325"/>
                  <a:pt x="120894" y="820325"/>
                </a:cubicBezTo>
                <a:cubicBezTo>
                  <a:pt x="593045" y="820325"/>
                  <a:pt x="992562" y="509337"/>
                  <a:pt x="1125781" y="81022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0"/>
                </a:srgbClr>
              </a:gs>
              <a:gs pos="100000">
                <a:srgbClr val="00B0F0"/>
              </a:gs>
            </a:gsLst>
            <a:lin ang="2700000" scaled="1"/>
          </a:gradFill>
          <a:ln/>
        </p:spPr>
      </p:sp>
      <p:sp>
        <p:nvSpPr>
          <p:cNvPr id="14" name="Text 11"/>
          <p:cNvSpPr/>
          <p:nvPr/>
        </p:nvSpPr>
        <p:spPr>
          <a:xfrm>
            <a:off x="1" y="2"/>
            <a:ext cx="1739899" cy="14054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2100000">
            <a:off x="4903470" y="142875"/>
            <a:ext cx="1850390" cy="1850390"/>
          </a:xfrm>
          <a:custGeom>
            <a:avLst/>
            <a:gdLst/>
            <a:ahLst/>
            <a:cxnLst/>
            <a:rect l="l" t="t" r="r" b="b"/>
            <a:pathLst>
              <a:path w="1850390" h="1850390">
                <a:moveTo>
                  <a:pt x="677938" y="1818107"/>
                </a:moveTo>
                <a:cubicBezTo>
                  <a:pt x="677938" y="1818107"/>
                  <a:pt x="677938" y="1818107"/>
                  <a:pt x="1172451" y="1818107"/>
                </a:cubicBezTo>
                <a:cubicBezTo>
                  <a:pt x="1094561" y="1839630"/>
                  <a:pt x="1011235" y="1850390"/>
                  <a:pt x="924289" y="1850390"/>
                </a:cubicBezTo>
                <a:cubicBezTo>
                  <a:pt x="839153" y="1850390"/>
                  <a:pt x="755828" y="1839630"/>
                  <a:pt x="677938" y="1818107"/>
                </a:cubicBezTo>
                <a:close/>
                <a:moveTo>
                  <a:pt x="460762" y="1725662"/>
                </a:moveTo>
                <a:lnTo>
                  <a:pt x="1388159" y="1725662"/>
                </a:lnTo>
                <a:cubicBezTo>
                  <a:pt x="1350195" y="1747123"/>
                  <a:pt x="1312231" y="1766795"/>
                  <a:pt x="1270652" y="1782891"/>
                </a:cubicBezTo>
                <a:cubicBezTo>
                  <a:pt x="1270652" y="1782891"/>
                  <a:pt x="1270652" y="1782891"/>
                  <a:pt x="576461" y="1782891"/>
                </a:cubicBezTo>
                <a:cubicBezTo>
                  <a:pt x="536690" y="1766795"/>
                  <a:pt x="496918" y="1747123"/>
                  <a:pt x="460762" y="1725662"/>
                </a:cubicBezTo>
                <a:close/>
                <a:moveTo>
                  <a:pt x="330164" y="1634683"/>
                </a:moveTo>
                <a:lnTo>
                  <a:pt x="1518758" y="1634683"/>
                </a:lnTo>
                <a:cubicBezTo>
                  <a:pt x="1493430" y="1654469"/>
                  <a:pt x="1468103" y="1672457"/>
                  <a:pt x="1442775" y="1690444"/>
                </a:cubicBezTo>
                <a:cubicBezTo>
                  <a:pt x="1442775" y="1690444"/>
                  <a:pt x="1442775" y="1690444"/>
                  <a:pt x="406147" y="1690444"/>
                </a:cubicBezTo>
                <a:cubicBezTo>
                  <a:pt x="379011" y="1672457"/>
                  <a:pt x="353683" y="1654469"/>
                  <a:pt x="330164" y="1634683"/>
                </a:cubicBezTo>
                <a:close/>
                <a:moveTo>
                  <a:pt x="236251" y="1542236"/>
                </a:moveTo>
                <a:lnTo>
                  <a:pt x="1612671" y="1542236"/>
                </a:lnTo>
                <a:cubicBezTo>
                  <a:pt x="1594585" y="1562413"/>
                  <a:pt x="1576497" y="1582590"/>
                  <a:pt x="1556601" y="1600932"/>
                </a:cubicBezTo>
                <a:cubicBezTo>
                  <a:pt x="1556601" y="1600932"/>
                  <a:pt x="1556601" y="1600932"/>
                  <a:pt x="292321" y="1600932"/>
                </a:cubicBezTo>
                <a:cubicBezTo>
                  <a:pt x="272425" y="1582590"/>
                  <a:pt x="252529" y="1562413"/>
                  <a:pt x="236251" y="1542236"/>
                </a:cubicBezTo>
                <a:close/>
                <a:moveTo>
                  <a:pt x="164348" y="1452725"/>
                </a:moveTo>
                <a:lnTo>
                  <a:pt x="1686040" y="1452725"/>
                </a:lnTo>
                <a:cubicBezTo>
                  <a:pt x="1671565" y="1472511"/>
                  <a:pt x="1658900" y="1490499"/>
                  <a:pt x="1642616" y="1508487"/>
                </a:cubicBezTo>
                <a:cubicBezTo>
                  <a:pt x="1642616" y="1508487"/>
                  <a:pt x="1642616" y="1508487"/>
                  <a:pt x="205964" y="1508487"/>
                </a:cubicBezTo>
                <a:cubicBezTo>
                  <a:pt x="191488" y="1490499"/>
                  <a:pt x="177013" y="1472511"/>
                  <a:pt x="164348" y="1452725"/>
                </a:cubicBezTo>
                <a:close/>
                <a:moveTo>
                  <a:pt x="108587" y="1360279"/>
                </a:moveTo>
                <a:lnTo>
                  <a:pt x="1741802" y="1360279"/>
                </a:lnTo>
                <a:cubicBezTo>
                  <a:pt x="1730950" y="1379951"/>
                  <a:pt x="1720098" y="1399624"/>
                  <a:pt x="1707437" y="1417508"/>
                </a:cubicBezTo>
                <a:cubicBezTo>
                  <a:pt x="1707437" y="1417508"/>
                  <a:pt x="1707437" y="1417508"/>
                  <a:pt x="141142" y="1417508"/>
                </a:cubicBezTo>
                <a:cubicBezTo>
                  <a:pt x="130290" y="1399624"/>
                  <a:pt x="119438" y="1379951"/>
                  <a:pt x="108587" y="1360279"/>
                </a:cubicBezTo>
                <a:close/>
                <a:moveTo>
                  <a:pt x="64565" y="1269300"/>
                </a:moveTo>
                <a:lnTo>
                  <a:pt x="1782889" y="1269300"/>
                </a:lnTo>
                <a:cubicBezTo>
                  <a:pt x="1775654" y="1287287"/>
                  <a:pt x="1766610" y="1307074"/>
                  <a:pt x="1757566" y="1325061"/>
                </a:cubicBezTo>
                <a:cubicBezTo>
                  <a:pt x="1757566" y="1325061"/>
                  <a:pt x="1757566" y="1325061"/>
                  <a:pt x="89887" y="1325061"/>
                </a:cubicBezTo>
                <a:cubicBezTo>
                  <a:pt x="80843" y="1307074"/>
                  <a:pt x="73608" y="1287287"/>
                  <a:pt x="64565" y="1269300"/>
                </a:cubicBezTo>
                <a:close/>
                <a:moveTo>
                  <a:pt x="33750" y="1176855"/>
                </a:moveTo>
                <a:lnTo>
                  <a:pt x="1815172" y="1176855"/>
                </a:lnTo>
                <a:cubicBezTo>
                  <a:pt x="1809747" y="1197031"/>
                  <a:pt x="1802513" y="1217208"/>
                  <a:pt x="1795279" y="1235550"/>
                </a:cubicBezTo>
                <a:cubicBezTo>
                  <a:pt x="1795279" y="1235550"/>
                  <a:pt x="1795279" y="1235550"/>
                  <a:pt x="51835" y="1235550"/>
                </a:cubicBezTo>
                <a:cubicBezTo>
                  <a:pt x="44601" y="1217208"/>
                  <a:pt x="39176" y="1197031"/>
                  <a:pt x="33750" y="1176855"/>
                </a:cubicBezTo>
                <a:close/>
                <a:moveTo>
                  <a:pt x="11738" y="1087343"/>
                </a:moveTo>
                <a:lnTo>
                  <a:pt x="1835715" y="1087343"/>
                </a:lnTo>
                <a:cubicBezTo>
                  <a:pt x="1832096" y="1105330"/>
                  <a:pt x="1828477" y="1125116"/>
                  <a:pt x="1824858" y="1143104"/>
                </a:cubicBezTo>
                <a:cubicBezTo>
                  <a:pt x="1824858" y="1143104"/>
                  <a:pt x="1824858" y="1143104"/>
                  <a:pt x="24405" y="1143104"/>
                </a:cubicBezTo>
                <a:cubicBezTo>
                  <a:pt x="20786" y="1125116"/>
                  <a:pt x="15357" y="1105330"/>
                  <a:pt x="11738" y="1087343"/>
                </a:cubicBezTo>
                <a:close/>
                <a:moveTo>
                  <a:pt x="1467" y="994897"/>
                </a:moveTo>
                <a:lnTo>
                  <a:pt x="1848922" y="994897"/>
                </a:lnTo>
                <a:cubicBezTo>
                  <a:pt x="1847113" y="1014569"/>
                  <a:pt x="1845303" y="1034242"/>
                  <a:pt x="1841685" y="1052126"/>
                </a:cubicBezTo>
                <a:cubicBezTo>
                  <a:pt x="1841685" y="1052126"/>
                  <a:pt x="1841685" y="1052126"/>
                  <a:pt x="8705" y="1052126"/>
                </a:cubicBezTo>
                <a:cubicBezTo>
                  <a:pt x="5086" y="1034242"/>
                  <a:pt x="3277" y="1014569"/>
                  <a:pt x="1467" y="994897"/>
                </a:cubicBezTo>
                <a:close/>
                <a:moveTo>
                  <a:pt x="0" y="903918"/>
                </a:moveTo>
                <a:cubicBezTo>
                  <a:pt x="0" y="903918"/>
                  <a:pt x="0" y="903918"/>
                  <a:pt x="1850390" y="903918"/>
                </a:cubicBezTo>
                <a:cubicBezTo>
                  <a:pt x="1850390" y="911255"/>
                  <a:pt x="1850390" y="916758"/>
                  <a:pt x="1850390" y="924095"/>
                </a:cubicBezTo>
                <a:cubicBezTo>
                  <a:pt x="1850390" y="936935"/>
                  <a:pt x="1850390" y="949774"/>
                  <a:pt x="1850390" y="962614"/>
                </a:cubicBezTo>
                <a:cubicBezTo>
                  <a:pt x="1850390" y="962614"/>
                  <a:pt x="1850390" y="962614"/>
                  <a:pt x="0" y="962614"/>
                </a:cubicBezTo>
                <a:cubicBezTo>
                  <a:pt x="0" y="949774"/>
                  <a:pt x="0" y="936935"/>
                  <a:pt x="0" y="924095"/>
                </a:cubicBezTo>
                <a:cubicBezTo>
                  <a:pt x="0" y="916758"/>
                  <a:pt x="0" y="911255"/>
                  <a:pt x="0" y="903918"/>
                </a:cubicBezTo>
                <a:close/>
                <a:moveTo>
                  <a:pt x="5086" y="811472"/>
                </a:moveTo>
                <a:lnTo>
                  <a:pt x="1843493" y="811472"/>
                </a:lnTo>
                <a:cubicBezTo>
                  <a:pt x="1847113" y="831648"/>
                  <a:pt x="1847113" y="849991"/>
                  <a:pt x="1848922" y="870168"/>
                </a:cubicBezTo>
                <a:cubicBezTo>
                  <a:pt x="1848922" y="870168"/>
                  <a:pt x="1848922" y="870168"/>
                  <a:pt x="1467" y="870168"/>
                </a:cubicBezTo>
                <a:cubicBezTo>
                  <a:pt x="1467" y="849991"/>
                  <a:pt x="3277" y="831648"/>
                  <a:pt x="5086" y="811472"/>
                </a:cubicBezTo>
                <a:close/>
                <a:moveTo>
                  <a:pt x="21122" y="721961"/>
                </a:moveTo>
                <a:lnTo>
                  <a:pt x="1827800" y="721961"/>
                </a:lnTo>
                <a:cubicBezTo>
                  <a:pt x="1831417" y="739845"/>
                  <a:pt x="1835034" y="759517"/>
                  <a:pt x="1838651" y="779190"/>
                </a:cubicBezTo>
                <a:cubicBezTo>
                  <a:pt x="1838651" y="779190"/>
                  <a:pt x="1838651" y="779190"/>
                  <a:pt x="10271" y="779190"/>
                </a:cubicBezTo>
                <a:cubicBezTo>
                  <a:pt x="13888" y="759517"/>
                  <a:pt x="17505" y="739845"/>
                  <a:pt x="21122" y="721961"/>
                </a:cubicBezTo>
                <a:close/>
                <a:moveTo>
                  <a:pt x="47093" y="629514"/>
                </a:moveTo>
                <a:lnTo>
                  <a:pt x="1803296" y="629514"/>
                </a:lnTo>
                <a:cubicBezTo>
                  <a:pt x="1808722" y="649186"/>
                  <a:pt x="1814148" y="667071"/>
                  <a:pt x="1819574" y="686743"/>
                </a:cubicBezTo>
                <a:cubicBezTo>
                  <a:pt x="1819574" y="686743"/>
                  <a:pt x="1819574" y="686743"/>
                  <a:pt x="30815" y="686743"/>
                </a:cubicBezTo>
                <a:cubicBezTo>
                  <a:pt x="34432" y="667071"/>
                  <a:pt x="41667" y="649186"/>
                  <a:pt x="47093" y="629514"/>
                </a:cubicBezTo>
                <a:close/>
                <a:moveTo>
                  <a:pt x="82216" y="538536"/>
                </a:moveTo>
                <a:lnTo>
                  <a:pt x="1764895" y="538536"/>
                </a:lnTo>
                <a:cubicBezTo>
                  <a:pt x="1773942" y="556878"/>
                  <a:pt x="1782989" y="577055"/>
                  <a:pt x="1790226" y="597232"/>
                </a:cubicBezTo>
                <a:cubicBezTo>
                  <a:pt x="1790226" y="597232"/>
                  <a:pt x="1790226" y="597232"/>
                  <a:pt x="58695" y="597232"/>
                </a:cubicBezTo>
                <a:cubicBezTo>
                  <a:pt x="65933" y="577055"/>
                  <a:pt x="73169" y="556878"/>
                  <a:pt x="82216" y="538536"/>
                </a:cubicBezTo>
                <a:close/>
                <a:moveTo>
                  <a:pt x="132335" y="446090"/>
                </a:moveTo>
                <a:lnTo>
                  <a:pt x="1718394" y="446090"/>
                </a:lnTo>
                <a:cubicBezTo>
                  <a:pt x="1729245" y="466267"/>
                  <a:pt x="1740096" y="484609"/>
                  <a:pt x="1749139" y="504786"/>
                </a:cubicBezTo>
                <a:cubicBezTo>
                  <a:pt x="1749139" y="504786"/>
                  <a:pt x="1749139" y="504786"/>
                  <a:pt x="99782" y="504786"/>
                </a:cubicBezTo>
                <a:cubicBezTo>
                  <a:pt x="110633" y="484609"/>
                  <a:pt x="121484" y="466267"/>
                  <a:pt x="132335" y="446090"/>
                </a:cubicBezTo>
                <a:close/>
                <a:moveTo>
                  <a:pt x="195661" y="356578"/>
                </a:moveTo>
                <a:lnTo>
                  <a:pt x="1654728" y="356578"/>
                </a:lnTo>
                <a:cubicBezTo>
                  <a:pt x="1669192" y="374463"/>
                  <a:pt x="1683656" y="394134"/>
                  <a:pt x="1696313" y="413807"/>
                </a:cubicBezTo>
                <a:cubicBezTo>
                  <a:pt x="1696313" y="413807"/>
                  <a:pt x="1696313" y="413807"/>
                  <a:pt x="154076" y="413807"/>
                </a:cubicBezTo>
                <a:cubicBezTo>
                  <a:pt x="166733" y="394134"/>
                  <a:pt x="181197" y="374463"/>
                  <a:pt x="195661" y="356578"/>
                </a:cubicBezTo>
                <a:close/>
                <a:moveTo>
                  <a:pt x="275853" y="265600"/>
                </a:moveTo>
                <a:cubicBezTo>
                  <a:pt x="275853" y="265600"/>
                  <a:pt x="275853" y="265600"/>
                  <a:pt x="1573069" y="265600"/>
                </a:cubicBezTo>
                <a:cubicBezTo>
                  <a:pt x="1591161" y="283586"/>
                  <a:pt x="1609253" y="301574"/>
                  <a:pt x="1627345" y="321361"/>
                </a:cubicBezTo>
                <a:cubicBezTo>
                  <a:pt x="1627345" y="321361"/>
                  <a:pt x="1627345" y="321361"/>
                  <a:pt x="221577" y="321361"/>
                </a:cubicBezTo>
                <a:cubicBezTo>
                  <a:pt x="237860" y="301574"/>
                  <a:pt x="255952" y="283586"/>
                  <a:pt x="275853" y="265600"/>
                </a:cubicBezTo>
                <a:close/>
                <a:moveTo>
                  <a:pt x="383140" y="173154"/>
                </a:moveTo>
                <a:lnTo>
                  <a:pt x="1465439" y="173154"/>
                </a:lnTo>
                <a:cubicBezTo>
                  <a:pt x="1490777" y="191497"/>
                  <a:pt x="1514305" y="211673"/>
                  <a:pt x="1537833" y="231850"/>
                </a:cubicBezTo>
                <a:cubicBezTo>
                  <a:pt x="1537833" y="231850"/>
                  <a:pt x="1537833" y="231850"/>
                  <a:pt x="312556" y="231850"/>
                </a:cubicBezTo>
                <a:cubicBezTo>
                  <a:pt x="334274" y="211673"/>
                  <a:pt x="359612" y="191497"/>
                  <a:pt x="383140" y="173154"/>
                </a:cubicBezTo>
                <a:close/>
                <a:moveTo>
                  <a:pt x="541052" y="83642"/>
                </a:moveTo>
                <a:lnTo>
                  <a:pt x="1307869" y="83642"/>
                </a:lnTo>
                <a:cubicBezTo>
                  <a:pt x="1345848" y="99830"/>
                  <a:pt x="1380210" y="117818"/>
                  <a:pt x="1414572" y="139403"/>
                </a:cubicBezTo>
                <a:cubicBezTo>
                  <a:pt x="1414572" y="139403"/>
                  <a:pt x="1414572" y="139403"/>
                  <a:pt x="434349" y="139403"/>
                </a:cubicBezTo>
                <a:cubicBezTo>
                  <a:pt x="468711" y="117818"/>
                  <a:pt x="504881" y="99830"/>
                  <a:pt x="541052" y="83642"/>
                </a:cubicBezTo>
                <a:close/>
                <a:moveTo>
                  <a:pt x="923727" y="0"/>
                </a:moveTo>
                <a:cubicBezTo>
                  <a:pt x="1028694" y="0"/>
                  <a:pt x="1128233" y="16142"/>
                  <a:pt x="1222342" y="48425"/>
                </a:cubicBezTo>
                <a:cubicBezTo>
                  <a:pt x="1222342" y="48425"/>
                  <a:pt x="1222342" y="48425"/>
                  <a:pt x="625111" y="48425"/>
                </a:cubicBezTo>
                <a:cubicBezTo>
                  <a:pt x="719221" y="16142"/>
                  <a:pt x="820569" y="0"/>
                  <a:pt x="923727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6" name="Text 13"/>
          <p:cNvSpPr/>
          <p:nvPr/>
        </p:nvSpPr>
        <p:spPr>
          <a:xfrm rot="2100000">
            <a:off x="4903470" y="142875"/>
            <a:ext cx="1850390" cy="1850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72465" y="1646555"/>
            <a:ext cx="770890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1500" b="1" dirty="0">
                <a:gradFill flip="none" rotWithShape="0">
                  <a:gsLst>
                    <a:gs pos="0">
                      <a:srgbClr val="EFF6FF">
                        <a:alpha val="0"/>
                      </a:srgbClr>
                    </a:gs>
                    <a:gs pos="62000">
                      <a:srgbClr val="FFFFFF"/>
                    </a:gs>
                  </a:gsLst>
                  <a:lin ang="162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THANKS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295131" y="1899285"/>
            <a:ext cx="5896869" cy="4958715"/>
          </a:xfrm>
          <a:custGeom>
            <a:avLst/>
            <a:gdLst/>
            <a:ahLst/>
            <a:cxnLst/>
            <a:rect l="l" t="t" r="r" b="b"/>
            <a:pathLst>
              <a:path w="5896869" h="4958715">
                <a:moveTo>
                  <a:pt x="3824288" y="0"/>
                </a:moveTo>
                <a:cubicBezTo>
                  <a:pt x="4550321" y="0"/>
                  <a:pt x="5229100" y="202320"/>
                  <a:pt x="5807321" y="553655"/>
                </a:cubicBezTo>
                <a:lnTo>
                  <a:pt x="5896869" y="611064"/>
                </a:lnTo>
                <a:lnTo>
                  <a:pt x="5896869" y="4958715"/>
                </a:lnTo>
                <a:lnTo>
                  <a:pt x="171213" y="4958715"/>
                </a:lnTo>
                <a:lnTo>
                  <a:pt x="77696" y="4595016"/>
                </a:lnTo>
                <a:cubicBezTo>
                  <a:pt x="26753" y="4346064"/>
                  <a:pt x="0" y="4088300"/>
                  <a:pt x="0" y="3824288"/>
                </a:cubicBezTo>
                <a:cubicBezTo>
                  <a:pt x="0" y="1712192"/>
                  <a:pt x="1712192" y="0"/>
                  <a:pt x="3824288" y="0"/>
                </a:cubicBezTo>
                <a:close/>
              </a:path>
            </a:pathLst>
          </a:custGeom>
          <a:gradFill flip="none" rotWithShape="1">
            <a:gsLst>
              <a:gs pos="30000">
                <a:srgbClr val="004CC0"/>
              </a:gs>
              <a:gs pos="79000">
                <a:srgbClr val="0084B4"/>
              </a:gs>
            </a:gsLst>
            <a:lin ang="4800000" scaled="1"/>
          </a:gradFill>
          <a:ln/>
        </p:spPr>
      </p:sp>
      <p:sp>
        <p:nvSpPr>
          <p:cNvPr id="19" name="Text 16"/>
          <p:cNvSpPr/>
          <p:nvPr/>
        </p:nvSpPr>
        <p:spPr>
          <a:xfrm>
            <a:off x="6295131" y="1899285"/>
            <a:ext cx="5896869" cy="49587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0586534" y="732719"/>
            <a:ext cx="127370" cy="127370"/>
          </a:xfrm>
          <a:prstGeom prst="ellipse">
            <a:avLst/>
          </a:prstGeom>
          <a:solidFill>
            <a:srgbClr val="000000">
              <a:alpha val="0"/>
            </a:srgbClr>
          </a:solidFill>
          <a:ln w="9525">
            <a:solidFill>
              <a:srgbClr val="004CC0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10586534" y="732719"/>
            <a:ext cx="127370" cy="1273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10824716" y="732719"/>
            <a:ext cx="127370" cy="127370"/>
          </a:xfrm>
          <a:prstGeom prst="ellipse">
            <a:avLst/>
          </a:prstGeom>
          <a:solidFill>
            <a:srgbClr val="004CC0"/>
          </a:solidFill>
          <a:ln w="9525">
            <a:solidFill>
              <a:srgbClr val="004CC0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10824716" y="732719"/>
            <a:ext cx="127370" cy="1273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11064171" y="732719"/>
            <a:ext cx="127370" cy="127370"/>
          </a:xfrm>
          <a:prstGeom prst="ellipse">
            <a:avLst/>
          </a:prstGeom>
          <a:solidFill>
            <a:srgbClr val="000000">
              <a:alpha val="0"/>
            </a:srgbClr>
          </a:solidFill>
          <a:ln w="9525">
            <a:solidFill>
              <a:srgbClr val="004CC0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11064171" y="732719"/>
            <a:ext cx="127370" cy="1273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11302353" y="732719"/>
            <a:ext cx="127370" cy="127370"/>
          </a:xfrm>
          <a:prstGeom prst="ellipse">
            <a:avLst/>
          </a:prstGeom>
          <a:solidFill>
            <a:srgbClr val="004CC0"/>
          </a:solidFill>
          <a:ln w="9525">
            <a:solidFill>
              <a:srgbClr val="004CC0"/>
            </a:solidFill>
            <a:prstDash val="solid"/>
          </a:ln>
        </p:spPr>
      </p:sp>
      <p:sp>
        <p:nvSpPr>
          <p:cNvPr id="27" name="Text 24"/>
          <p:cNvSpPr/>
          <p:nvPr/>
        </p:nvSpPr>
        <p:spPr>
          <a:xfrm>
            <a:off x="11302353" y="732719"/>
            <a:ext cx="127370" cy="1273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672465" y="3212465"/>
            <a:ext cx="5298440" cy="10156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6000" dirty="0" err="1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</a:t>
            </a:r>
            <a:r>
              <a:rPr lang="zh-CN" altLang="en-US" sz="6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指导</a:t>
            </a:r>
            <a:endParaRPr lang="en-US" sz="1600" dirty="0"/>
          </a:p>
        </p:txBody>
      </p:sp>
      <p:pic>
        <p:nvPicPr>
          <p:cNvPr id="29" name="Image 1" descr="https://kimi-img.moonshot.cn/pub/slides/slides_tmpl/image/25-06-01-00:19:39-d0tio6s75iks2gau4id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1870" y="0"/>
            <a:ext cx="6120130" cy="6858000"/>
          </a:xfrm>
          <a:prstGeom prst="rect">
            <a:avLst/>
          </a:prstGeom>
        </p:spPr>
      </p:pic>
      <p:sp>
        <p:nvSpPr>
          <p:cNvPr id="30" name="Shape 26"/>
          <p:cNvSpPr/>
          <p:nvPr/>
        </p:nvSpPr>
        <p:spPr>
          <a:xfrm>
            <a:off x="0" y="5358130"/>
            <a:ext cx="12106275" cy="860425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50000"/>
                </a:srgbClr>
              </a:gs>
              <a:gs pos="55000">
                <a:srgbClr val="FFFFFF">
                  <a:alpha val="3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31" name="Text 27"/>
          <p:cNvSpPr/>
          <p:nvPr/>
        </p:nvSpPr>
        <p:spPr>
          <a:xfrm>
            <a:off x="0" y="5358130"/>
            <a:ext cx="12106275" cy="8604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2" name="Shape 28"/>
          <p:cNvSpPr/>
          <p:nvPr/>
        </p:nvSpPr>
        <p:spPr>
          <a:xfrm rot="5400000">
            <a:off x="11222990" y="5725160"/>
            <a:ext cx="159385" cy="137795"/>
          </a:xfrm>
          <a:prstGeom prst="triangle">
            <a:avLst/>
          </a:prstGeom>
          <a:solidFill>
            <a:srgbClr val="00B0F0"/>
          </a:solidFill>
          <a:ln/>
        </p:spPr>
      </p:sp>
      <p:sp>
        <p:nvSpPr>
          <p:cNvPr id="33" name="Text 29"/>
          <p:cNvSpPr/>
          <p:nvPr/>
        </p:nvSpPr>
        <p:spPr>
          <a:xfrm rot="5400000">
            <a:off x="11222990" y="5725160"/>
            <a:ext cx="159385" cy="1377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4" name="Shape 30"/>
          <p:cNvSpPr/>
          <p:nvPr/>
        </p:nvSpPr>
        <p:spPr>
          <a:xfrm rot="5400000" flipV="1">
            <a:off x="10981690" y="5725160"/>
            <a:ext cx="159385" cy="137795"/>
          </a:xfrm>
          <a:prstGeom prst="triangle">
            <a:avLst/>
          </a:prstGeom>
          <a:solidFill>
            <a:srgbClr val="00B0F0"/>
          </a:solidFill>
          <a:ln/>
        </p:spPr>
      </p:sp>
      <p:sp>
        <p:nvSpPr>
          <p:cNvPr id="35" name="Text 31"/>
          <p:cNvSpPr/>
          <p:nvPr/>
        </p:nvSpPr>
        <p:spPr>
          <a:xfrm rot="5400000">
            <a:off x="10981690" y="5725160"/>
            <a:ext cx="159385" cy="1377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6" name="Shape 32"/>
          <p:cNvSpPr/>
          <p:nvPr/>
        </p:nvSpPr>
        <p:spPr>
          <a:xfrm>
            <a:off x="1858645" y="5788660"/>
            <a:ext cx="7811770" cy="0"/>
          </a:xfrm>
          <a:prstGeom prst="line">
            <a:avLst/>
          </a:prstGeom>
          <a:noFill/>
          <a:ln w="1270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37" name="Shape 33"/>
          <p:cNvSpPr/>
          <p:nvPr/>
        </p:nvSpPr>
        <p:spPr>
          <a:xfrm rot="5400000">
            <a:off x="969010" y="5621655"/>
            <a:ext cx="400050" cy="285750"/>
          </a:xfrm>
          <a:prstGeom prst="triangle">
            <a:avLst/>
          </a:prstGeom>
          <a:solidFill>
            <a:srgbClr val="004CC0"/>
          </a:solidFill>
          <a:ln/>
        </p:spPr>
      </p:sp>
      <p:sp>
        <p:nvSpPr>
          <p:cNvPr id="38" name="Text 34"/>
          <p:cNvSpPr/>
          <p:nvPr/>
        </p:nvSpPr>
        <p:spPr>
          <a:xfrm rot="5400000">
            <a:off x="969010" y="5621655"/>
            <a:ext cx="400050" cy="2857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9" name="Shape 35"/>
          <p:cNvSpPr/>
          <p:nvPr/>
        </p:nvSpPr>
        <p:spPr>
          <a:xfrm rot="5400000">
            <a:off x="1362710" y="5621655"/>
            <a:ext cx="400050" cy="285750"/>
          </a:xfrm>
          <a:prstGeom prst="triangle">
            <a:avLst/>
          </a:prstGeom>
          <a:solidFill>
            <a:srgbClr val="004CC0"/>
          </a:solidFill>
          <a:ln/>
        </p:spPr>
      </p:sp>
      <p:sp>
        <p:nvSpPr>
          <p:cNvPr id="40" name="Text 36"/>
          <p:cNvSpPr/>
          <p:nvPr/>
        </p:nvSpPr>
        <p:spPr>
          <a:xfrm rot="5400000">
            <a:off x="1362710" y="5621655"/>
            <a:ext cx="400050" cy="2857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1" name="Shape 37"/>
          <p:cNvSpPr/>
          <p:nvPr/>
        </p:nvSpPr>
        <p:spPr>
          <a:xfrm>
            <a:off x="810341" y="4438015"/>
            <a:ext cx="2059142" cy="43878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Text 38"/>
          <p:cNvSpPr/>
          <p:nvPr/>
        </p:nvSpPr>
        <p:spPr>
          <a:xfrm>
            <a:off x="810341" y="4438015"/>
            <a:ext cx="2059142" cy="4387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3" name="Text 39"/>
          <p:cNvSpPr/>
          <p:nvPr/>
        </p:nvSpPr>
        <p:spPr>
          <a:xfrm>
            <a:off x="714375" y="4488561"/>
            <a:ext cx="225171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阚研佳</a:t>
            </a:r>
            <a:endParaRPr lang="en-US" sz="1600" dirty="0"/>
          </a:p>
        </p:txBody>
      </p:sp>
      <p:sp>
        <p:nvSpPr>
          <p:cNvPr id="44" name="Shape 40"/>
          <p:cNvSpPr/>
          <p:nvPr/>
        </p:nvSpPr>
        <p:spPr>
          <a:xfrm>
            <a:off x="2969341" y="4438015"/>
            <a:ext cx="2059142" cy="43878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5" name="Text 41"/>
          <p:cNvSpPr/>
          <p:nvPr/>
        </p:nvSpPr>
        <p:spPr>
          <a:xfrm>
            <a:off x="2969341" y="4438015"/>
            <a:ext cx="2059142" cy="4387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6" name="Text 42"/>
          <p:cNvSpPr/>
          <p:nvPr/>
        </p:nvSpPr>
        <p:spPr>
          <a:xfrm>
            <a:off x="2873375" y="4488561"/>
            <a:ext cx="2251710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2025.06.024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-27940" y="0"/>
            <a:ext cx="12247880" cy="1992630"/>
          </a:xfrm>
          <a:prstGeom prst="rect">
            <a:avLst/>
          </a:prstGeom>
          <a:solidFill>
            <a:srgbClr val="004CC0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-27940" y="0"/>
            <a:ext cx="12247880" cy="1992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2710498" y="246380"/>
            <a:ext cx="6679565" cy="920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  录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923414" y="2618740"/>
            <a:ext cx="2947035" cy="16738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106294" y="2691130"/>
            <a:ext cx="986155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1D3E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883091" y="3402329"/>
            <a:ext cx="2581910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实习概述</a:t>
            </a: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5288279" y="2618740"/>
            <a:ext cx="2947035" cy="16738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471159" y="2691130"/>
            <a:ext cx="922655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1D3E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288279" y="3402330"/>
            <a:ext cx="2581910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项目成果</a:t>
            </a: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8652509" y="2618740"/>
            <a:ext cx="2947035" cy="16738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108531" y="2691130"/>
            <a:ext cx="922655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1D3E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507821" y="3402330"/>
            <a:ext cx="2581910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zh-CN" sz="24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挑战与解决方案</a:t>
            </a:r>
          </a:p>
        </p:txBody>
      </p:sp>
      <p:sp>
        <p:nvSpPr>
          <p:cNvPr id="25" name="Text 23"/>
          <p:cNvSpPr/>
          <p:nvPr/>
        </p:nvSpPr>
        <p:spPr>
          <a:xfrm>
            <a:off x="3713479" y="4432284"/>
            <a:ext cx="2947035" cy="16738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3896359" y="4504674"/>
            <a:ext cx="1137285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1D3E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296919" y="5204929"/>
            <a:ext cx="2581910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zh-CN" sz="2400" b="1" dirty="0" err="1">
                <a:solidFill>
                  <a:srgbClr val="2B2F36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后续工作与展望</a:t>
            </a:r>
            <a:endParaRPr lang="en-US" altLang="zh-CN" sz="24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7078344" y="4432284"/>
            <a:ext cx="2947035" cy="16738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261224" y="4504674"/>
            <a:ext cx="108712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1D3E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021314" y="5215874"/>
            <a:ext cx="2581910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实习感悟</a:t>
            </a: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8652509" y="4438015"/>
            <a:ext cx="2947035" cy="16738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1120120" y="6267450"/>
            <a:ext cx="139700" cy="139700"/>
          </a:xfrm>
          <a:prstGeom prst="ellipse">
            <a:avLst/>
          </a:prstGeom>
          <a:solidFill>
            <a:srgbClr val="004CC0"/>
          </a:solidFill>
          <a:ln/>
        </p:spPr>
      </p:sp>
      <p:sp>
        <p:nvSpPr>
          <p:cNvPr id="37" name="Text 35"/>
          <p:cNvSpPr/>
          <p:nvPr/>
        </p:nvSpPr>
        <p:spPr>
          <a:xfrm>
            <a:off x="11120120" y="6267450"/>
            <a:ext cx="139700" cy="139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1374120" y="6267450"/>
            <a:ext cx="139700" cy="13970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11374120" y="6267450"/>
            <a:ext cx="139700" cy="139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1628120" y="6267450"/>
            <a:ext cx="139700" cy="139700"/>
          </a:xfrm>
          <a:prstGeom prst="ellipse">
            <a:avLst/>
          </a:prstGeom>
          <a:solidFill>
            <a:srgbClr val="004CC0"/>
          </a:solidFill>
          <a:ln/>
        </p:spPr>
      </p:sp>
      <p:sp>
        <p:nvSpPr>
          <p:cNvPr id="41" name="Text 39"/>
          <p:cNvSpPr/>
          <p:nvPr/>
        </p:nvSpPr>
        <p:spPr>
          <a:xfrm>
            <a:off x="11628120" y="6267450"/>
            <a:ext cx="139700" cy="139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3048000" y="1123315"/>
            <a:ext cx="6096000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0" descr="https://kimi-img.moonshot.cn/pub/slides/slides_tmpl/image/25-06-01-00:19:04-d0tinu475iks2gau4i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03430" cy="68427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solidFill>
            <a:srgbClr val="1D3EBF">
              <a:alpha val="94902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020179" y="2671484"/>
            <a:ext cx="6873875" cy="920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实习概述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70960" y="2246630"/>
            <a:ext cx="0" cy="193802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2" name="Text 9"/>
          <p:cNvSpPr/>
          <p:nvPr/>
        </p:nvSpPr>
        <p:spPr>
          <a:xfrm>
            <a:off x="941705" y="2068830"/>
            <a:ext cx="2804160" cy="21260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13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2100000">
            <a:off x="9042400" y="3636645"/>
            <a:ext cx="3905250" cy="3905250"/>
          </a:xfrm>
          <a:custGeom>
            <a:avLst/>
            <a:gdLst/>
            <a:ahLst/>
            <a:cxnLst/>
            <a:rect l="l" t="t" r="r" b="b"/>
            <a:pathLst>
              <a:path w="3905250" h="3905250">
                <a:moveTo>
                  <a:pt x="1430788" y="3837117"/>
                </a:moveTo>
                <a:cubicBezTo>
                  <a:pt x="1430788" y="3837117"/>
                  <a:pt x="1430788" y="3837117"/>
                  <a:pt x="2474458" y="3837117"/>
                </a:cubicBezTo>
                <a:cubicBezTo>
                  <a:pt x="2310071" y="3882540"/>
                  <a:pt x="2134213" y="3905250"/>
                  <a:pt x="1950712" y="3905250"/>
                </a:cubicBezTo>
                <a:cubicBezTo>
                  <a:pt x="1771033" y="3905250"/>
                  <a:pt x="1595175" y="3882540"/>
                  <a:pt x="1430788" y="3837117"/>
                </a:cubicBezTo>
                <a:close/>
                <a:moveTo>
                  <a:pt x="972440" y="3642011"/>
                </a:moveTo>
                <a:lnTo>
                  <a:pt x="2929711" y="3642011"/>
                </a:lnTo>
                <a:cubicBezTo>
                  <a:pt x="2849588" y="3687305"/>
                  <a:pt x="2769465" y="3728823"/>
                  <a:pt x="2681713" y="3762792"/>
                </a:cubicBezTo>
                <a:cubicBezTo>
                  <a:pt x="2681713" y="3762792"/>
                  <a:pt x="2681713" y="3762792"/>
                  <a:pt x="1216621" y="3762792"/>
                </a:cubicBezTo>
                <a:cubicBezTo>
                  <a:pt x="1132685" y="3728823"/>
                  <a:pt x="1048746" y="3687305"/>
                  <a:pt x="972440" y="3642011"/>
                </a:cubicBezTo>
                <a:close/>
                <a:moveTo>
                  <a:pt x="696812" y="3450000"/>
                </a:moveTo>
                <a:lnTo>
                  <a:pt x="3205340" y="3450000"/>
                </a:lnTo>
                <a:cubicBezTo>
                  <a:pt x="3151885" y="3491759"/>
                  <a:pt x="3098432" y="3529723"/>
                  <a:pt x="3044977" y="3567684"/>
                </a:cubicBezTo>
                <a:cubicBezTo>
                  <a:pt x="3044977" y="3567684"/>
                  <a:pt x="3044977" y="3567684"/>
                  <a:pt x="857175" y="3567684"/>
                </a:cubicBezTo>
                <a:cubicBezTo>
                  <a:pt x="799902" y="3529723"/>
                  <a:pt x="746447" y="3491759"/>
                  <a:pt x="696812" y="3450000"/>
                </a:cubicBezTo>
                <a:close/>
                <a:moveTo>
                  <a:pt x="498608" y="3254891"/>
                </a:moveTo>
                <a:lnTo>
                  <a:pt x="3403544" y="3254891"/>
                </a:lnTo>
                <a:cubicBezTo>
                  <a:pt x="3365373" y="3297474"/>
                  <a:pt x="3327199" y="3340057"/>
                  <a:pt x="3285209" y="3378769"/>
                </a:cubicBezTo>
                <a:cubicBezTo>
                  <a:pt x="3285209" y="3378769"/>
                  <a:pt x="3285209" y="3378769"/>
                  <a:pt x="616943" y="3378769"/>
                </a:cubicBezTo>
                <a:cubicBezTo>
                  <a:pt x="574953" y="3340057"/>
                  <a:pt x="532964" y="3297474"/>
                  <a:pt x="498608" y="3254891"/>
                </a:cubicBezTo>
                <a:close/>
                <a:moveTo>
                  <a:pt x="346856" y="3065979"/>
                </a:moveTo>
                <a:lnTo>
                  <a:pt x="3558390" y="3065979"/>
                </a:lnTo>
                <a:cubicBezTo>
                  <a:pt x="3527840" y="3107736"/>
                  <a:pt x="3501110" y="3145699"/>
                  <a:pt x="3466742" y="3183663"/>
                </a:cubicBezTo>
                <a:cubicBezTo>
                  <a:pt x="3466742" y="3183663"/>
                  <a:pt x="3466742" y="3183663"/>
                  <a:pt x="434687" y="3183663"/>
                </a:cubicBezTo>
                <a:cubicBezTo>
                  <a:pt x="404137" y="3145699"/>
                  <a:pt x="373587" y="3107736"/>
                  <a:pt x="346856" y="3065979"/>
                </a:cubicBezTo>
                <a:close/>
                <a:moveTo>
                  <a:pt x="229172" y="2870870"/>
                </a:moveTo>
                <a:lnTo>
                  <a:pt x="3676074" y="2870870"/>
                </a:lnTo>
                <a:cubicBezTo>
                  <a:pt x="3653171" y="2912388"/>
                  <a:pt x="3630268" y="2953907"/>
                  <a:pt x="3603548" y="2991652"/>
                </a:cubicBezTo>
                <a:cubicBezTo>
                  <a:pt x="3603548" y="2991652"/>
                  <a:pt x="3603548" y="2991652"/>
                  <a:pt x="297881" y="2991652"/>
                </a:cubicBezTo>
                <a:cubicBezTo>
                  <a:pt x="274978" y="2953907"/>
                  <a:pt x="252075" y="2912388"/>
                  <a:pt x="229172" y="2870870"/>
                </a:cubicBezTo>
                <a:close/>
                <a:moveTo>
                  <a:pt x="136264" y="2678859"/>
                </a:moveTo>
                <a:lnTo>
                  <a:pt x="3762788" y="2678859"/>
                </a:lnTo>
                <a:cubicBezTo>
                  <a:pt x="3747519" y="2716821"/>
                  <a:pt x="3728432" y="2758580"/>
                  <a:pt x="3709345" y="2796543"/>
                </a:cubicBezTo>
                <a:cubicBezTo>
                  <a:pt x="3709345" y="2796543"/>
                  <a:pt x="3709345" y="2796543"/>
                  <a:pt x="189707" y="2796543"/>
                </a:cubicBezTo>
                <a:cubicBezTo>
                  <a:pt x="170620" y="2758580"/>
                  <a:pt x="155351" y="2716821"/>
                  <a:pt x="136264" y="2678859"/>
                </a:cubicBezTo>
                <a:close/>
                <a:moveTo>
                  <a:pt x="71229" y="2483753"/>
                </a:moveTo>
                <a:lnTo>
                  <a:pt x="3830923" y="2483753"/>
                </a:lnTo>
                <a:cubicBezTo>
                  <a:pt x="3819472" y="2526335"/>
                  <a:pt x="3804205" y="2568918"/>
                  <a:pt x="3788937" y="2607631"/>
                </a:cubicBezTo>
                <a:cubicBezTo>
                  <a:pt x="3788937" y="2607631"/>
                  <a:pt x="3788937" y="2607631"/>
                  <a:pt x="109399" y="2607631"/>
                </a:cubicBezTo>
                <a:cubicBezTo>
                  <a:pt x="94130" y="2568918"/>
                  <a:pt x="82680" y="2526335"/>
                  <a:pt x="71229" y="2483753"/>
                </a:cubicBezTo>
                <a:close/>
                <a:moveTo>
                  <a:pt x="24774" y="2294838"/>
                </a:moveTo>
                <a:lnTo>
                  <a:pt x="3874279" y="2294838"/>
                </a:lnTo>
                <a:cubicBezTo>
                  <a:pt x="3866641" y="2332799"/>
                  <a:pt x="3859004" y="2374559"/>
                  <a:pt x="3851364" y="2412522"/>
                </a:cubicBezTo>
                <a:cubicBezTo>
                  <a:pt x="3851364" y="2412522"/>
                  <a:pt x="3851364" y="2412522"/>
                  <a:pt x="51506" y="2412522"/>
                </a:cubicBezTo>
                <a:cubicBezTo>
                  <a:pt x="43868" y="2374559"/>
                  <a:pt x="32411" y="2332799"/>
                  <a:pt x="24774" y="2294838"/>
                </a:cubicBezTo>
                <a:close/>
                <a:moveTo>
                  <a:pt x="3096" y="2099731"/>
                </a:moveTo>
                <a:lnTo>
                  <a:pt x="3902152" y="2099731"/>
                </a:lnTo>
                <a:cubicBezTo>
                  <a:pt x="3898334" y="2141249"/>
                  <a:pt x="3894515" y="2182769"/>
                  <a:pt x="3886877" y="2220513"/>
                </a:cubicBezTo>
                <a:cubicBezTo>
                  <a:pt x="3886877" y="2220513"/>
                  <a:pt x="3886877" y="2220513"/>
                  <a:pt x="18371" y="2220513"/>
                </a:cubicBezTo>
                <a:cubicBezTo>
                  <a:pt x="10733" y="2182769"/>
                  <a:pt x="6916" y="2141249"/>
                  <a:pt x="3096" y="2099731"/>
                </a:cubicBezTo>
                <a:close/>
                <a:moveTo>
                  <a:pt x="0" y="1907721"/>
                </a:moveTo>
                <a:cubicBezTo>
                  <a:pt x="0" y="1907721"/>
                  <a:pt x="0" y="1907721"/>
                  <a:pt x="3905250" y="1907721"/>
                </a:cubicBezTo>
                <a:cubicBezTo>
                  <a:pt x="3905250" y="1923204"/>
                  <a:pt x="3905250" y="1934818"/>
                  <a:pt x="3905250" y="1950304"/>
                </a:cubicBezTo>
                <a:cubicBezTo>
                  <a:pt x="3905250" y="1977403"/>
                  <a:pt x="3905250" y="2004500"/>
                  <a:pt x="3905250" y="2031599"/>
                </a:cubicBezTo>
                <a:cubicBezTo>
                  <a:pt x="3905250" y="2031599"/>
                  <a:pt x="3905250" y="2031599"/>
                  <a:pt x="0" y="2031599"/>
                </a:cubicBezTo>
                <a:cubicBezTo>
                  <a:pt x="0" y="2004500"/>
                  <a:pt x="0" y="1977403"/>
                  <a:pt x="0" y="1950304"/>
                </a:cubicBezTo>
                <a:cubicBezTo>
                  <a:pt x="0" y="1934818"/>
                  <a:pt x="0" y="1923204"/>
                  <a:pt x="0" y="1907721"/>
                </a:cubicBezTo>
                <a:close/>
                <a:moveTo>
                  <a:pt x="10733" y="1712612"/>
                </a:moveTo>
                <a:lnTo>
                  <a:pt x="3890695" y="1712612"/>
                </a:lnTo>
                <a:cubicBezTo>
                  <a:pt x="3898334" y="1755195"/>
                  <a:pt x="3898334" y="1793907"/>
                  <a:pt x="3902152" y="1836490"/>
                </a:cubicBezTo>
                <a:cubicBezTo>
                  <a:pt x="3902152" y="1836490"/>
                  <a:pt x="3902152" y="1836490"/>
                  <a:pt x="3096" y="1836490"/>
                </a:cubicBezTo>
                <a:cubicBezTo>
                  <a:pt x="3096" y="1793907"/>
                  <a:pt x="6916" y="1755195"/>
                  <a:pt x="10733" y="1712612"/>
                </a:cubicBezTo>
                <a:close/>
                <a:moveTo>
                  <a:pt x="44578" y="1523699"/>
                </a:moveTo>
                <a:lnTo>
                  <a:pt x="3857574" y="1523699"/>
                </a:lnTo>
                <a:cubicBezTo>
                  <a:pt x="3865207" y="1561444"/>
                  <a:pt x="3872841" y="1602962"/>
                  <a:pt x="3880474" y="1644481"/>
                </a:cubicBezTo>
                <a:cubicBezTo>
                  <a:pt x="3880474" y="1644481"/>
                  <a:pt x="3880474" y="1644481"/>
                  <a:pt x="21678" y="1644481"/>
                </a:cubicBezTo>
                <a:cubicBezTo>
                  <a:pt x="29311" y="1602962"/>
                  <a:pt x="36945" y="1561444"/>
                  <a:pt x="44578" y="1523699"/>
                </a:cubicBezTo>
                <a:close/>
                <a:moveTo>
                  <a:pt x="99389" y="1328591"/>
                </a:moveTo>
                <a:lnTo>
                  <a:pt x="3805859" y="1328591"/>
                </a:lnTo>
                <a:cubicBezTo>
                  <a:pt x="3817310" y="1370108"/>
                  <a:pt x="3828762" y="1407853"/>
                  <a:pt x="3840213" y="1449373"/>
                </a:cubicBezTo>
                <a:cubicBezTo>
                  <a:pt x="3840213" y="1449373"/>
                  <a:pt x="3840213" y="1449373"/>
                  <a:pt x="65035" y="1449373"/>
                </a:cubicBezTo>
                <a:cubicBezTo>
                  <a:pt x="72669" y="1407853"/>
                  <a:pt x="87938" y="1370108"/>
                  <a:pt x="99389" y="1328591"/>
                </a:cubicBezTo>
                <a:close/>
                <a:moveTo>
                  <a:pt x="173517" y="1136580"/>
                </a:moveTo>
                <a:lnTo>
                  <a:pt x="3724814" y="1136580"/>
                </a:lnTo>
                <a:cubicBezTo>
                  <a:pt x="3743906" y="1175293"/>
                  <a:pt x="3762999" y="1217875"/>
                  <a:pt x="3778274" y="1260458"/>
                </a:cubicBezTo>
                <a:cubicBezTo>
                  <a:pt x="3778274" y="1260458"/>
                  <a:pt x="3778274" y="1260458"/>
                  <a:pt x="123876" y="1260458"/>
                </a:cubicBezTo>
                <a:cubicBezTo>
                  <a:pt x="139151" y="1217875"/>
                  <a:pt x="154424" y="1175293"/>
                  <a:pt x="173517" y="1136580"/>
                </a:cubicBezTo>
                <a:close/>
                <a:moveTo>
                  <a:pt x="279293" y="941474"/>
                </a:moveTo>
                <a:lnTo>
                  <a:pt x="3626673" y="941474"/>
                </a:lnTo>
                <a:cubicBezTo>
                  <a:pt x="3649574" y="984056"/>
                  <a:pt x="3672475" y="1022769"/>
                  <a:pt x="3691560" y="1065351"/>
                </a:cubicBezTo>
                <a:cubicBezTo>
                  <a:pt x="3691560" y="1065351"/>
                  <a:pt x="3691560" y="1065351"/>
                  <a:pt x="210590" y="1065351"/>
                </a:cubicBezTo>
                <a:cubicBezTo>
                  <a:pt x="233491" y="1022769"/>
                  <a:pt x="256392" y="984056"/>
                  <a:pt x="279293" y="941474"/>
                </a:cubicBezTo>
                <a:close/>
                <a:moveTo>
                  <a:pt x="412943" y="752559"/>
                </a:moveTo>
                <a:lnTo>
                  <a:pt x="3492305" y="752559"/>
                </a:lnTo>
                <a:cubicBezTo>
                  <a:pt x="3522832" y="790304"/>
                  <a:pt x="3553359" y="831821"/>
                  <a:pt x="3580070" y="873341"/>
                </a:cubicBezTo>
                <a:cubicBezTo>
                  <a:pt x="3580070" y="873341"/>
                  <a:pt x="3580070" y="873341"/>
                  <a:pt x="325179" y="873341"/>
                </a:cubicBezTo>
                <a:cubicBezTo>
                  <a:pt x="351889" y="831821"/>
                  <a:pt x="382416" y="790304"/>
                  <a:pt x="412943" y="752559"/>
                </a:cubicBezTo>
                <a:close/>
                <a:moveTo>
                  <a:pt x="582189" y="560548"/>
                </a:moveTo>
                <a:cubicBezTo>
                  <a:pt x="582189" y="560548"/>
                  <a:pt x="582189" y="560548"/>
                  <a:pt x="3319963" y="560548"/>
                </a:cubicBezTo>
                <a:cubicBezTo>
                  <a:pt x="3358147" y="598509"/>
                  <a:pt x="3396330" y="636473"/>
                  <a:pt x="3434514" y="678232"/>
                </a:cubicBezTo>
                <a:cubicBezTo>
                  <a:pt x="3434514" y="678232"/>
                  <a:pt x="3434514" y="678232"/>
                  <a:pt x="467638" y="678232"/>
                </a:cubicBezTo>
                <a:cubicBezTo>
                  <a:pt x="502004" y="636473"/>
                  <a:pt x="540188" y="598509"/>
                  <a:pt x="582189" y="560548"/>
                </a:cubicBezTo>
                <a:close/>
                <a:moveTo>
                  <a:pt x="808618" y="365442"/>
                </a:moveTo>
                <a:lnTo>
                  <a:pt x="3092810" y="365442"/>
                </a:lnTo>
                <a:cubicBezTo>
                  <a:pt x="3146286" y="404154"/>
                  <a:pt x="3195943" y="446737"/>
                  <a:pt x="3245599" y="489319"/>
                </a:cubicBezTo>
                <a:cubicBezTo>
                  <a:pt x="3245599" y="489319"/>
                  <a:pt x="3245599" y="489319"/>
                  <a:pt x="659649" y="489319"/>
                </a:cubicBezTo>
                <a:cubicBezTo>
                  <a:pt x="705486" y="446737"/>
                  <a:pt x="758962" y="404154"/>
                  <a:pt x="808618" y="365442"/>
                </a:cubicBezTo>
                <a:close/>
                <a:moveTo>
                  <a:pt x="1141891" y="176527"/>
                </a:moveTo>
                <a:lnTo>
                  <a:pt x="2760259" y="176527"/>
                </a:lnTo>
                <a:cubicBezTo>
                  <a:pt x="2840413" y="210692"/>
                  <a:pt x="2912935" y="248655"/>
                  <a:pt x="2985456" y="294211"/>
                </a:cubicBezTo>
                <a:cubicBezTo>
                  <a:pt x="2985456" y="294211"/>
                  <a:pt x="2985456" y="294211"/>
                  <a:pt x="916695" y="294211"/>
                </a:cubicBezTo>
                <a:cubicBezTo>
                  <a:pt x="989215" y="248655"/>
                  <a:pt x="1065553" y="210692"/>
                  <a:pt x="1141891" y="176527"/>
                </a:cubicBezTo>
                <a:close/>
                <a:moveTo>
                  <a:pt x="1949526" y="0"/>
                </a:moveTo>
                <a:cubicBezTo>
                  <a:pt x="2171061" y="0"/>
                  <a:pt x="2381136" y="34067"/>
                  <a:pt x="2579754" y="102200"/>
                </a:cubicBezTo>
                <a:cubicBezTo>
                  <a:pt x="2579754" y="102200"/>
                  <a:pt x="2579754" y="102200"/>
                  <a:pt x="1319298" y="102200"/>
                </a:cubicBezTo>
                <a:cubicBezTo>
                  <a:pt x="1517916" y="34067"/>
                  <a:pt x="1731811" y="0"/>
                  <a:pt x="194952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4" name="Text 11"/>
          <p:cNvSpPr/>
          <p:nvPr/>
        </p:nvSpPr>
        <p:spPr>
          <a:xfrm rot="2100000">
            <a:off x="9042400" y="3636645"/>
            <a:ext cx="3905250" cy="3905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16680000">
            <a:off x="-121920" y="-71120"/>
            <a:ext cx="2160270" cy="1989455"/>
          </a:xfrm>
          <a:custGeom>
            <a:avLst/>
            <a:gdLst/>
            <a:ahLst/>
            <a:cxnLst/>
            <a:rect l="l" t="t" r="r" b="b"/>
            <a:pathLst>
              <a:path w="2160270" h="1989455">
                <a:moveTo>
                  <a:pt x="0" y="404000"/>
                </a:moveTo>
                <a:cubicBezTo>
                  <a:pt x="-4270" y="299551"/>
                  <a:pt x="25291" y="106748"/>
                  <a:pt x="30218" y="95252"/>
                </a:cubicBezTo>
                <a:lnTo>
                  <a:pt x="672683" y="0"/>
                </a:lnTo>
                <a:cubicBezTo>
                  <a:pt x="623742" y="90325"/>
                  <a:pt x="580057" y="311376"/>
                  <a:pt x="587283" y="404000"/>
                </a:cubicBezTo>
                <a:cubicBezTo>
                  <a:pt x="570204" y="964345"/>
                  <a:pt x="1083255" y="1415972"/>
                  <a:pt x="1585468" y="1402177"/>
                </a:cubicBezTo>
                <a:cubicBezTo>
                  <a:pt x="1754953" y="1415643"/>
                  <a:pt x="2006223" y="1319406"/>
                  <a:pt x="2070272" y="1276707"/>
                </a:cubicBezTo>
                <a:lnTo>
                  <a:pt x="2160270" y="1882050"/>
                </a:lnTo>
                <a:cubicBezTo>
                  <a:pt x="2022974" y="1946756"/>
                  <a:pt x="1709297" y="1997995"/>
                  <a:pt x="1585468" y="1989455"/>
                </a:cubicBezTo>
                <a:cubicBezTo>
                  <a:pt x="695675" y="2016717"/>
                  <a:pt x="-21678" y="1202147"/>
                  <a:pt x="0" y="40400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16" name="Text 13"/>
          <p:cNvSpPr/>
          <p:nvPr/>
        </p:nvSpPr>
        <p:spPr>
          <a:xfrm rot="16680000">
            <a:off x="-121920" y="-71120"/>
            <a:ext cx="2160270" cy="19894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17460000">
            <a:off x="10614660" y="325120"/>
            <a:ext cx="1136650" cy="113665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8" name="Text 15"/>
          <p:cNvSpPr/>
          <p:nvPr/>
        </p:nvSpPr>
        <p:spPr>
          <a:xfrm rot="17460000">
            <a:off x="10614660" y="325120"/>
            <a:ext cx="1136650" cy="1136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17460000" flipH="1" flipV="1">
            <a:off x="811530" y="5401945"/>
            <a:ext cx="3069590" cy="306959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20" name="Text 17"/>
          <p:cNvSpPr/>
          <p:nvPr/>
        </p:nvSpPr>
        <p:spPr>
          <a:xfrm rot="17460000">
            <a:off x="811530" y="5401945"/>
            <a:ext cx="3069590" cy="30695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0" descr="https://kimi-img.moonshot.cn/pub/slides/slides_tmpl/image/25-06-01-00:19:25-d0tio3c75iks2gau4i9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580" y="1255395"/>
            <a:ext cx="1371600" cy="1365250"/>
          </a:xfrm>
          <a:prstGeom prst="rect">
            <a:avLst/>
          </a:prstGeom>
        </p:spPr>
      </p:pic>
      <p:pic>
        <p:nvPicPr>
          <p:cNvPr id="8" name="Image 1" descr="https://kimi-img.moonshot.cn/pub/slides/slides_tmpl/image/25-06-01-00:19:25-d0tio3c75iks2gau4i9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580" y="4578350"/>
            <a:ext cx="1371600" cy="1365250"/>
          </a:xfrm>
          <a:prstGeom prst="rect">
            <a:avLst/>
          </a:prstGeom>
        </p:spPr>
      </p:pic>
      <p:pic>
        <p:nvPicPr>
          <p:cNvPr id="9" name="Image 2" descr="https://kimi-img.moonshot.cn/pub/slides/slides_tmpl/image/25-06-01-00:19:25-d0tio3c75iks2gau4i9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948545" y="2926080"/>
            <a:ext cx="1371600" cy="1365250"/>
          </a:xfrm>
          <a:prstGeom prst="rect">
            <a:avLst/>
          </a:prstGeom>
        </p:spPr>
      </p:pic>
      <p:sp>
        <p:nvSpPr>
          <p:cNvPr id="10" name="Shape 5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solidFill>
            <a:srgbClr val="004CC0"/>
          </a:solidFill>
          <a:ln/>
        </p:spPr>
      </p:sp>
      <p:sp>
        <p:nvSpPr>
          <p:cNvPr id="11" name="Text 6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7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solidFill>
            <a:srgbClr val="004CC0"/>
          </a:solidFill>
          <a:ln/>
        </p:spPr>
      </p:sp>
      <p:sp>
        <p:nvSpPr>
          <p:cNvPr id="13" name="Text 8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solidFill>
            <a:srgbClr val="004CC0"/>
          </a:solidFill>
          <a:ln/>
        </p:spPr>
      </p:sp>
      <p:sp>
        <p:nvSpPr>
          <p:cNvPr id="15" name="Text 10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1"/>
          <p:cNvSpPr/>
          <p:nvPr/>
        </p:nvSpPr>
        <p:spPr>
          <a:xfrm>
            <a:off x="1567815" y="1598930"/>
            <a:ext cx="8254365" cy="1003300"/>
          </a:xfrm>
          <a:prstGeom prst="round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004CC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2"/>
          <p:cNvSpPr/>
          <p:nvPr/>
        </p:nvSpPr>
        <p:spPr>
          <a:xfrm>
            <a:off x="1567815" y="1598930"/>
            <a:ext cx="8254365" cy="1003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1129665" y="1658620"/>
            <a:ext cx="1072515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2461895" y="1654175"/>
            <a:ext cx="6985635" cy="70480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zh-CN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作为暑期实习生，从事人工智能算法开发与模型优化工作</a:t>
            </a:r>
            <a:r>
              <a:rPr lang="zh-CN" altLang="en-US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，</a:t>
            </a:r>
            <a:r>
              <a:rPr lang="zh-CN" altLang="zh-CN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独立完成一系列面向实际业务需求的深度学习项目</a:t>
            </a:r>
            <a:r>
              <a:rPr lang="zh-CN" altLang="en-US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。</a:t>
            </a:r>
            <a:endParaRPr lang="en-US" sz="14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</p:txBody>
      </p:sp>
      <p:sp>
        <p:nvSpPr>
          <p:cNvPr id="20" name="Text 15"/>
          <p:cNvSpPr/>
          <p:nvPr/>
        </p:nvSpPr>
        <p:spPr>
          <a:xfrm>
            <a:off x="2461895" y="1151890"/>
            <a:ext cx="698373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004C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实习职位</a:t>
            </a:r>
            <a:endParaRPr lang="en-US" sz="1600" dirty="0"/>
          </a:p>
        </p:txBody>
      </p:sp>
      <p:sp>
        <p:nvSpPr>
          <p:cNvPr id="21" name="Shape 16"/>
          <p:cNvSpPr/>
          <p:nvPr/>
        </p:nvSpPr>
        <p:spPr>
          <a:xfrm flipH="1">
            <a:off x="2455545" y="3269615"/>
            <a:ext cx="8254365" cy="1003300"/>
          </a:xfrm>
          <a:prstGeom prst="round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004CC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" name="Text 17"/>
          <p:cNvSpPr/>
          <p:nvPr/>
        </p:nvSpPr>
        <p:spPr>
          <a:xfrm>
            <a:off x="2455545" y="3269615"/>
            <a:ext cx="8254365" cy="1003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Text 18"/>
          <p:cNvSpPr/>
          <p:nvPr/>
        </p:nvSpPr>
        <p:spPr>
          <a:xfrm>
            <a:off x="10075545" y="3329305"/>
            <a:ext cx="1072515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4" name="Text 19"/>
          <p:cNvSpPr/>
          <p:nvPr/>
        </p:nvSpPr>
        <p:spPr>
          <a:xfrm>
            <a:off x="2830195" y="3324860"/>
            <a:ext cx="6985635" cy="70480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zh-CN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紧密围绕谷歌</a:t>
            </a:r>
            <a:r>
              <a:rPr lang="en-US" altLang="zh-CN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AI</a:t>
            </a:r>
            <a:r>
              <a:rPr lang="zh-CN" altLang="zh-CN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的标准开发流程与质量保障要求，</a:t>
            </a:r>
            <a:r>
              <a:rPr lang="zh-CN" altLang="en-US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共完成三个项目。</a:t>
            </a:r>
            <a:r>
              <a:rPr lang="zh-CN" altLang="zh-CN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独立开展了模型设计、数据预处理、算法开发、效果评估与文档撰写等任务</a:t>
            </a:r>
            <a:r>
              <a:rPr lang="zh-CN" altLang="en-US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。</a:t>
            </a:r>
            <a:endParaRPr lang="en-US" sz="14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</p:txBody>
      </p:sp>
      <p:sp>
        <p:nvSpPr>
          <p:cNvPr id="25" name="Text 20"/>
          <p:cNvSpPr/>
          <p:nvPr/>
        </p:nvSpPr>
        <p:spPr>
          <a:xfrm>
            <a:off x="2832100" y="2822575"/>
            <a:ext cx="6983730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zh-CN" altLang="en-US" sz="2000" dirty="0">
                <a:solidFill>
                  <a:srgbClr val="004C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工作内容</a:t>
            </a:r>
            <a:endParaRPr lang="en-US" sz="1600" dirty="0"/>
          </a:p>
        </p:txBody>
      </p:sp>
      <p:sp>
        <p:nvSpPr>
          <p:cNvPr id="26" name="Shape 21"/>
          <p:cNvSpPr/>
          <p:nvPr/>
        </p:nvSpPr>
        <p:spPr>
          <a:xfrm>
            <a:off x="1567815" y="4940300"/>
            <a:ext cx="8254365" cy="1003300"/>
          </a:xfrm>
          <a:prstGeom prst="round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004CC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2"/>
          <p:cNvSpPr/>
          <p:nvPr/>
        </p:nvSpPr>
        <p:spPr>
          <a:xfrm>
            <a:off x="1567815" y="4940300"/>
            <a:ext cx="8254365" cy="1003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8" name="Text 23"/>
          <p:cNvSpPr/>
          <p:nvPr/>
        </p:nvSpPr>
        <p:spPr>
          <a:xfrm>
            <a:off x="1129665" y="4999990"/>
            <a:ext cx="1072515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9" name="Text 24"/>
          <p:cNvSpPr/>
          <p:nvPr/>
        </p:nvSpPr>
        <p:spPr>
          <a:xfrm>
            <a:off x="2461895" y="4995545"/>
            <a:ext cx="6985635" cy="102669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掌握TensorFlow/Keras、Hugging Face Transformers</a:t>
            </a:r>
            <a:r>
              <a:rPr lang="zh-CN" altLang="en-US" sz="1600" dirty="0">
                <a:solidFill>
                  <a:srgbClr val="000000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，</a:t>
            </a:r>
            <a:r>
              <a:rPr lang="en-US" altLang="zh-CN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 Vertex AI</a:t>
            </a:r>
            <a:r>
              <a:rPr lang="zh-CN" altLang="zh-CN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平台、以及</a:t>
            </a:r>
            <a:r>
              <a:rPr lang="en-US" altLang="zh-CN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TensorFlow Extended (TFX) </a:t>
            </a:r>
            <a:r>
              <a:rPr lang="zh-CN" altLang="zh-CN" sz="16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工具</a:t>
            </a:r>
            <a:r>
              <a:rPr lang="en-US" sz="1600" dirty="0">
                <a:solidFill>
                  <a:srgbClr val="000000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，</a:t>
            </a:r>
            <a:r>
              <a:rPr lang="en-US" sz="1600" dirty="0" err="1">
                <a:solidFill>
                  <a:srgbClr val="000000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为项目提供技术支撑</a:t>
            </a:r>
            <a:r>
              <a:rPr lang="en-US" sz="1600" dirty="0">
                <a:solidFill>
                  <a:srgbClr val="000000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。</a:t>
            </a:r>
          </a:p>
          <a:p>
            <a:pPr marL="0" indent="0" algn="just">
              <a:lnSpc>
                <a:spcPct val="130000"/>
              </a:lnSpc>
              <a:buNone/>
            </a:pPr>
            <a:endParaRPr lang="en-US" sz="1600" dirty="0"/>
          </a:p>
        </p:txBody>
      </p:sp>
      <p:sp>
        <p:nvSpPr>
          <p:cNvPr id="30" name="Text 25"/>
          <p:cNvSpPr/>
          <p:nvPr/>
        </p:nvSpPr>
        <p:spPr>
          <a:xfrm>
            <a:off x="2461895" y="4493260"/>
            <a:ext cx="698373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004C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技术栈</a:t>
            </a:r>
            <a:endParaRPr lang="en-US" sz="1600" dirty="0"/>
          </a:p>
        </p:txBody>
      </p:sp>
      <p:sp>
        <p:nvSpPr>
          <p:cNvPr id="31" name="Text 26"/>
          <p:cNvSpPr/>
          <p:nvPr/>
        </p:nvSpPr>
        <p:spPr>
          <a:xfrm>
            <a:off x="582930" y="211455"/>
            <a:ext cx="1015174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实习基本信息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0" descr="https://kimi-img.moonshot.cn/pub/slides/slides_tmpl/image/25-06-01-00:19:04-d0tinu475iks2gau4i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03430" cy="68427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solidFill>
            <a:srgbClr val="1D3EBF">
              <a:alpha val="9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6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020179" y="2755265"/>
            <a:ext cx="6873875" cy="920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项目成果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70960" y="2246630"/>
            <a:ext cx="0" cy="193802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2" name="Text 9"/>
          <p:cNvSpPr/>
          <p:nvPr/>
        </p:nvSpPr>
        <p:spPr>
          <a:xfrm>
            <a:off x="941705" y="2068830"/>
            <a:ext cx="2804160" cy="21260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13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2100000">
            <a:off x="9042400" y="3636645"/>
            <a:ext cx="3905250" cy="3905250"/>
          </a:xfrm>
          <a:custGeom>
            <a:avLst/>
            <a:gdLst/>
            <a:ahLst/>
            <a:cxnLst/>
            <a:rect l="l" t="t" r="r" b="b"/>
            <a:pathLst>
              <a:path w="3905250" h="3905250">
                <a:moveTo>
                  <a:pt x="1430788" y="3837117"/>
                </a:moveTo>
                <a:cubicBezTo>
                  <a:pt x="1430788" y="3837117"/>
                  <a:pt x="1430788" y="3837117"/>
                  <a:pt x="2474458" y="3837117"/>
                </a:cubicBezTo>
                <a:cubicBezTo>
                  <a:pt x="2310071" y="3882540"/>
                  <a:pt x="2134213" y="3905250"/>
                  <a:pt x="1950712" y="3905250"/>
                </a:cubicBezTo>
                <a:cubicBezTo>
                  <a:pt x="1771033" y="3905250"/>
                  <a:pt x="1595175" y="3882540"/>
                  <a:pt x="1430788" y="3837117"/>
                </a:cubicBezTo>
                <a:close/>
                <a:moveTo>
                  <a:pt x="972440" y="3642011"/>
                </a:moveTo>
                <a:lnTo>
                  <a:pt x="2929711" y="3642011"/>
                </a:lnTo>
                <a:cubicBezTo>
                  <a:pt x="2849588" y="3687305"/>
                  <a:pt x="2769465" y="3728823"/>
                  <a:pt x="2681713" y="3762792"/>
                </a:cubicBezTo>
                <a:cubicBezTo>
                  <a:pt x="2681713" y="3762792"/>
                  <a:pt x="2681713" y="3762792"/>
                  <a:pt x="1216621" y="3762792"/>
                </a:cubicBezTo>
                <a:cubicBezTo>
                  <a:pt x="1132685" y="3728823"/>
                  <a:pt x="1048746" y="3687305"/>
                  <a:pt x="972440" y="3642011"/>
                </a:cubicBezTo>
                <a:close/>
                <a:moveTo>
                  <a:pt x="696812" y="3450000"/>
                </a:moveTo>
                <a:lnTo>
                  <a:pt x="3205340" y="3450000"/>
                </a:lnTo>
                <a:cubicBezTo>
                  <a:pt x="3151885" y="3491759"/>
                  <a:pt x="3098432" y="3529723"/>
                  <a:pt x="3044977" y="3567684"/>
                </a:cubicBezTo>
                <a:cubicBezTo>
                  <a:pt x="3044977" y="3567684"/>
                  <a:pt x="3044977" y="3567684"/>
                  <a:pt x="857175" y="3567684"/>
                </a:cubicBezTo>
                <a:cubicBezTo>
                  <a:pt x="799902" y="3529723"/>
                  <a:pt x="746447" y="3491759"/>
                  <a:pt x="696812" y="3450000"/>
                </a:cubicBezTo>
                <a:close/>
                <a:moveTo>
                  <a:pt x="498608" y="3254891"/>
                </a:moveTo>
                <a:lnTo>
                  <a:pt x="3403544" y="3254891"/>
                </a:lnTo>
                <a:cubicBezTo>
                  <a:pt x="3365373" y="3297474"/>
                  <a:pt x="3327199" y="3340057"/>
                  <a:pt x="3285209" y="3378769"/>
                </a:cubicBezTo>
                <a:cubicBezTo>
                  <a:pt x="3285209" y="3378769"/>
                  <a:pt x="3285209" y="3378769"/>
                  <a:pt x="616943" y="3378769"/>
                </a:cubicBezTo>
                <a:cubicBezTo>
                  <a:pt x="574953" y="3340057"/>
                  <a:pt x="532964" y="3297474"/>
                  <a:pt x="498608" y="3254891"/>
                </a:cubicBezTo>
                <a:close/>
                <a:moveTo>
                  <a:pt x="346856" y="3065979"/>
                </a:moveTo>
                <a:lnTo>
                  <a:pt x="3558390" y="3065979"/>
                </a:lnTo>
                <a:cubicBezTo>
                  <a:pt x="3527840" y="3107736"/>
                  <a:pt x="3501110" y="3145699"/>
                  <a:pt x="3466742" y="3183663"/>
                </a:cubicBezTo>
                <a:cubicBezTo>
                  <a:pt x="3466742" y="3183663"/>
                  <a:pt x="3466742" y="3183663"/>
                  <a:pt x="434687" y="3183663"/>
                </a:cubicBezTo>
                <a:cubicBezTo>
                  <a:pt x="404137" y="3145699"/>
                  <a:pt x="373587" y="3107736"/>
                  <a:pt x="346856" y="3065979"/>
                </a:cubicBezTo>
                <a:close/>
                <a:moveTo>
                  <a:pt x="229172" y="2870870"/>
                </a:moveTo>
                <a:lnTo>
                  <a:pt x="3676074" y="2870870"/>
                </a:lnTo>
                <a:cubicBezTo>
                  <a:pt x="3653171" y="2912388"/>
                  <a:pt x="3630268" y="2953907"/>
                  <a:pt x="3603548" y="2991652"/>
                </a:cubicBezTo>
                <a:cubicBezTo>
                  <a:pt x="3603548" y="2991652"/>
                  <a:pt x="3603548" y="2991652"/>
                  <a:pt x="297881" y="2991652"/>
                </a:cubicBezTo>
                <a:cubicBezTo>
                  <a:pt x="274978" y="2953907"/>
                  <a:pt x="252075" y="2912388"/>
                  <a:pt x="229172" y="2870870"/>
                </a:cubicBezTo>
                <a:close/>
                <a:moveTo>
                  <a:pt x="136264" y="2678859"/>
                </a:moveTo>
                <a:lnTo>
                  <a:pt x="3762788" y="2678859"/>
                </a:lnTo>
                <a:cubicBezTo>
                  <a:pt x="3747519" y="2716821"/>
                  <a:pt x="3728432" y="2758580"/>
                  <a:pt x="3709345" y="2796543"/>
                </a:cubicBezTo>
                <a:cubicBezTo>
                  <a:pt x="3709345" y="2796543"/>
                  <a:pt x="3709345" y="2796543"/>
                  <a:pt x="189707" y="2796543"/>
                </a:cubicBezTo>
                <a:cubicBezTo>
                  <a:pt x="170620" y="2758580"/>
                  <a:pt x="155351" y="2716821"/>
                  <a:pt x="136264" y="2678859"/>
                </a:cubicBezTo>
                <a:close/>
                <a:moveTo>
                  <a:pt x="71229" y="2483753"/>
                </a:moveTo>
                <a:lnTo>
                  <a:pt x="3830923" y="2483753"/>
                </a:lnTo>
                <a:cubicBezTo>
                  <a:pt x="3819472" y="2526335"/>
                  <a:pt x="3804205" y="2568918"/>
                  <a:pt x="3788937" y="2607631"/>
                </a:cubicBezTo>
                <a:cubicBezTo>
                  <a:pt x="3788937" y="2607631"/>
                  <a:pt x="3788937" y="2607631"/>
                  <a:pt x="109399" y="2607631"/>
                </a:cubicBezTo>
                <a:cubicBezTo>
                  <a:pt x="94130" y="2568918"/>
                  <a:pt x="82680" y="2526335"/>
                  <a:pt x="71229" y="2483753"/>
                </a:cubicBezTo>
                <a:close/>
                <a:moveTo>
                  <a:pt x="24774" y="2294838"/>
                </a:moveTo>
                <a:lnTo>
                  <a:pt x="3874279" y="2294838"/>
                </a:lnTo>
                <a:cubicBezTo>
                  <a:pt x="3866641" y="2332799"/>
                  <a:pt x="3859004" y="2374559"/>
                  <a:pt x="3851364" y="2412522"/>
                </a:cubicBezTo>
                <a:cubicBezTo>
                  <a:pt x="3851364" y="2412522"/>
                  <a:pt x="3851364" y="2412522"/>
                  <a:pt x="51506" y="2412522"/>
                </a:cubicBezTo>
                <a:cubicBezTo>
                  <a:pt x="43868" y="2374559"/>
                  <a:pt x="32411" y="2332799"/>
                  <a:pt x="24774" y="2294838"/>
                </a:cubicBezTo>
                <a:close/>
                <a:moveTo>
                  <a:pt x="3096" y="2099731"/>
                </a:moveTo>
                <a:lnTo>
                  <a:pt x="3902152" y="2099731"/>
                </a:lnTo>
                <a:cubicBezTo>
                  <a:pt x="3898334" y="2141249"/>
                  <a:pt x="3894515" y="2182769"/>
                  <a:pt x="3886877" y="2220513"/>
                </a:cubicBezTo>
                <a:cubicBezTo>
                  <a:pt x="3886877" y="2220513"/>
                  <a:pt x="3886877" y="2220513"/>
                  <a:pt x="18371" y="2220513"/>
                </a:cubicBezTo>
                <a:cubicBezTo>
                  <a:pt x="10733" y="2182769"/>
                  <a:pt x="6916" y="2141249"/>
                  <a:pt x="3096" y="2099731"/>
                </a:cubicBezTo>
                <a:close/>
                <a:moveTo>
                  <a:pt x="0" y="1907721"/>
                </a:moveTo>
                <a:cubicBezTo>
                  <a:pt x="0" y="1907721"/>
                  <a:pt x="0" y="1907721"/>
                  <a:pt x="3905250" y="1907721"/>
                </a:cubicBezTo>
                <a:cubicBezTo>
                  <a:pt x="3905250" y="1923204"/>
                  <a:pt x="3905250" y="1934818"/>
                  <a:pt x="3905250" y="1950304"/>
                </a:cubicBezTo>
                <a:cubicBezTo>
                  <a:pt x="3905250" y="1977403"/>
                  <a:pt x="3905250" y="2004500"/>
                  <a:pt x="3905250" y="2031599"/>
                </a:cubicBezTo>
                <a:cubicBezTo>
                  <a:pt x="3905250" y="2031599"/>
                  <a:pt x="3905250" y="2031599"/>
                  <a:pt x="0" y="2031599"/>
                </a:cubicBezTo>
                <a:cubicBezTo>
                  <a:pt x="0" y="2004500"/>
                  <a:pt x="0" y="1977403"/>
                  <a:pt x="0" y="1950304"/>
                </a:cubicBezTo>
                <a:cubicBezTo>
                  <a:pt x="0" y="1934818"/>
                  <a:pt x="0" y="1923204"/>
                  <a:pt x="0" y="1907721"/>
                </a:cubicBezTo>
                <a:close/>
                <a:moveTo>
                  <a:pt x="10733" y="1712612"/>
                </a:moveTo>
                <a:lnTo>
                  <a:pt x="3890695" y="1712612"/>
                </a:lnTo>
                <a:cubicBezTo>
                  <a:pt x="3898334" y="1755195"/>
                  <a:pt x="3898334" y="1793907"/>
                  <a:pt x="3902152" y="1836490"/>
                </a:cubicBezTo>
                <a:cubicBezTo>
                  <a:pt x="3902152" y="1836490"/>
                  <a:pt x="3902152" y="1836490"/>
                  <a:pt x="3096" y="1836490"/>
                </a:cubicBezTo>
                <a:cubicBezTo>
                  <a:pt x="3096" y="1793907"/>
                  <a:pt x="6916" y="1755195"/>
                  <a:pt x="10733" y="1712612"/>
                </a:cubicBezTo>
                <a:close/>
                <a:moveTo>
                  <a:pt x="44578" y="1523699"/>
                </a:moveTo>
                <a:lnTo>
                  <a:pt x="3857574" y="1523699"/>
                </a:lnTo>
                <a:cubicBezTo>
                  <a:pt x="3865207" y="1561444"/>
                  <a:pt x="3872841" y="1602962"/>
                  <a:pt x="3880474" y="1644481"/>
                </a:cubicBezTo>
                <a:cubicBezTo>
                  <a:pt x="3880474" y="1644481"/>
                  <a:pt x="3880474" y="1644481"/>
                  <a:pt x="21678" y="1644481"/>
                </a:cubicBezTo>
                <a:cubicBezTo>
                  <a:pt x="29311" y="1602962"/>
                  <a:pt x="36945" y="1561444"/>
                  <a:pt x="44578" y="1523699"/>
                </a:cubicBezTo>
                <a:close/>
                <a:moveTo>
                  <a:pt x="99389" y="1328591"/>
                </a:moveTo>
                <a:lnTo>
                  <a:pt x="3805859" y="1328591"/>
                </a:lnTo>
                <a:cubicBezTo>
                  <a:pt x="3817310" y="1370108"/>
                  <a:pt x="3828762" y="1407853"/>
                  <a:pt x="3840213" y="1449373"/>
                </a:cubicBezTo>
                <a:cubicBezTo>
                  <a:pt x="3840213" y="1449373"/>
                  <a:pt x="3840213" y="1449373"/>
                  <a:pt x="65035" y="1449373"/>
                </a:cubicBezTo>
                <a:cubicBezTo>
                  <a:pt x="72669" y="1407853"/>
                  <a:pt x="87938" y="1370108"/>
                  <a:pt x="99389" y="1328591"/>
                </a:cubicBezTo>
                <a:close/>
                <a:moveTo>
                  <a:pt x="173517" y="1136580"/>
                </a:moveTo>
                <a:lnTo>
                  <a:pt x="3724814" y="1136580"/>
                </a:lnTo>
                <a:cubicBezTo>
                  <a:pt x="3743906" y="1175293"/>
                  <a:pt x="3762999" y="1217875"/>
                  <a:pt x="3778274" y="1260458"/>
                </a:cubicBezTo>
                <a:cubicBezTo>
                  <a:pt x="3778274" y="1260458"/>
                  <a:pt x="3778274" y="1260458"/>
                  <a:pt x="123876" y="1260458"/>
                </a:cubicBezTo>
                <a:cubicBezTo>
                  <a:pt x="139151" y="1217875"/>
                  <a:pt x="154424" y="1175293"/>
                  <a:pt x="173517" y="1136580"/>
                </a:cubicBezTo>
                <a:close/>
                <a:moveTo>
                  <a:pt x="279293" y="941474"/>
                </a:moveTo>
                <a:lnTo>
                  <a:pt x="3626673" y="941474"/>
                </a:lnTo>
                <a:cubicBezTo>
                  <a:pt x="3649574" y="984056"/>
                  <a:pt x="3672475" y="1022769"/>
                  <a:pt x="3691560" y="1065351"/>
                </a:cubicBezTo>
                <a:cubicBezTo>
                  <a:pt x="3691560" y="1065351"/>
                  <a:pt x="3691560" y="1065351"/>
                  <a:pt x="210590" y="1065351"/>
                </a:cubicBezTo>
                <a:cubicBezTo>
                  <a:pt x="233491" y="1022769"/>
                  <a:pt x="256392" y="984056"/>
                  <a:pt x="279293" y="941474"/>
                </a:cubicBezTo>
                <a:close/>
                <a:moveTo>
                  <a:pt x="412943" y="752559"/>
                </a:moveTo>
                <a:lnTo>
                  <a:pt x="3492305" y="752559"/>
                </a:lnTo>
                <a:cubicBezTo>
                  <a:pt x="3522832" y="790304"/>
                  <a:pt x="3553359" y="831821"/>
                  <a:pt x="3580070" y="873341"/>
                </a:cubicBezTo>
                <a:cubicBezTo>
                  <a:pt x="3580070" y="873341"/>
                  <a:pt x="3580070" y="873341"/>
                  <a:pt x="325179" y="873341"/>
                </a:cubicBezTo>
                <a:cubicBezTo>
                  <a:pt x="351889" y="831821"/>
                  <a:pt x="382416" y="790304"/>
                  <a:pt x="412943" y="752559"/>
                </a:cubicBezTo>
                <a:close/>
                <a:moveTo>
                  <a:pt x="582189" y="560548"/>
                </a:moveTo>
                <a:cubicBezTo>
                  <a:pt x="582189" y="560548"/>
                  <a:pt x="582189" y="560548"/>
                  <a:pt x="3319963" y="560548"/>
                </a:cubicBezTo>
                <a:cubicBezTo>
                  <a:pt x="3358147" y="598509"/>
                  <a:pt x="3396330" y="636473"/>
                  <a:pt x="3434514" y="678232"/>
                </a:cubicBezTo>
                <a:cubicBezTo>
                  <a:pt x="3434514" y="678232"/>
                  <a:pt x="3434514" y="678232"/>
                  <a:pt x="467638" y="678232"/>
                </a:cubicBezTo>
                <a:cubicBezTo>
                  <a:pt x="502004" y="636473"/>
                  <a:pt x="540188" y="598509"/>
                  <a:pt x="582189" y="560548"/>
                </a:cubicBezTo>
                <a:close/>
                <a:moveTo>
                  <a:pt x="808618" y="365442"/>
                </a:moveTo>
                <a:lnTo>
                  <a:pt x="3092810" y="365442"/>
                </a:lnTo>
                <a:cubicBezTo>
                  <a:pt x="3146286" y="404154"/>
                  <a:pt x="3195943" y="446737"/>
                  <a:pt x="3245599" y="489319"/>
                </a:cubicBezTo>
                <a:cubicBezTo>
                  <a:pt x="3245599" y="489319"/>
                  <a:pt x="3245599" y="489319"/>
                  <a:pt x="659649" y="489319"/>
                </a:cubicBezTo>
                <a:cubicBezTo>
                  <a:pt x="705486" y="446737"/>
                  <a:pt x="758962" y="404154"/>
                  <a:pt x="808618" y="365442"/>
                </a:cubicBezTo>
                <a:close/>
                <a:moveTo>
                  <a:pt x="1141891" y="176527"/>
                </a:moveTo>
                <a:lnTo>
                  <a:pt x="2760259" y="176527"/>
                </a:lnTo>
                <a:cubicBezTo>
                  <a:pt x="2840413" y="210692"/>
                  <a:pt x="2912935" y="248655"/>
                  <a:pt x="2985456" y="294211"/>
                </a:cubicBezTo>
                <a:cubicBezTo>
                  <a:pt x="2985456" y="294211"/>
                  <a:pt x="2985456" y="294211"/>
                  <a:pt x="916695" y="294211"/>
                </a:cubicBezTo>
                <a:cubicBezTo>
                  <a:pt x="989215" y="248655"/>
                  <a:pt x="1065553" y="210692"/>
                  <a:pt x="1141891" y="176527"/>
                </a:cubicBezTo>
                <a:close/>
                <a:moveTo>
                  <a:pt x="1949526" y="0"/>
                </a:moveTo>
                <a:cubicBezTo>
                  <a:pt x="2171061" y="0"/>
                  <a:pt x="2381136" y="34067"/>
                  <a:pt x="2579754" y="102200"/>
                </a:cubicBezTo>
                <a:cubicBezTo>
                  <a:pt x="2579754" y="102200"/>
                  <a:pt x="2579754" y="102200"/>
                  <a:pt x="1319298" y="102200"/>
                </a:cubicBezTo>
                <a:cubicBezTo>
                  <a:pt x="1517916" y="34067"/>
                  <a:pt x="1731811" y="0"/>
                  <a:pt x="194952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4" name="Text 11"/>
          <p:cNvSpPr/>
          <p:nvPr/>
        </p:nvSpPr>
        <p:spPr>
          <a:xfrm rot="2100000">
            <a:off x="9042400" y="3636645"/>
            <a:ext cx="3905250" cy="3905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16680000">
            <a:off x="-121920" y="-71120"/>
            <a:ext cx="2160270" cy="1989455"/>
          </a:xfrm>
          <a:custGeom>
            <a:avLst/>
            <a:gdLst/>
            <a:ahLst/>
            <a:cxnLst/>
            <a:rect l="l" t="t" r="r" b="b"/>
            <a:pathLst>
              <a:path w="2160270" h="1989455">
                <a:moveTo>
                  <a:pt x="0" y="404000"/>
                </a:moveTo>
                <a:cubicBezTo>
                  <a:pt x="-4270" y="299551"/>
                  <a:pt x="25291" y="106748"/>
                  <a:pt x="30218" y="95252"/>
                </a:cubicBezTo>
                <a:lnTo>
                  <a:pt x="672683" y="0"/>
                </a:lnTo>
                <a:cubicBezTo>
                  <a:pt x="623742" y="90325"/>
                  <a:pt x="580057" y="311376"/>
                  <a:pt x="587283" y="404000"/>
                </a:cubicBezTo>
                <a:cubicBezTo>
                  <a:pt x="570204" y="964345"/>
                  <a:pt x="1083255" y="1415972"/>
                  <a:pt x="1585468" y="1402177"/>
                </a:cubicBezTo>
                <a:cubicBezTo>
                  <a:pt x="1754953" y="1415643"/>
                  <a:pt x="2006223" y="1319406"/>
                  <a:pt x="2070272" y="1276707"/>
                </a:cubicBezTo>
                <a:lnTo>
                  <a:pt x="2160270" y="1882050"/>
                </a:lnTo>
                <a:cubicBezTo>
                  <a:pt x="2022974" y="1946756"/>
                  <a:pt x="1709297" y="1997995"/>
                  <a:pt x="1585468" y="1989455"/>
                </a:cubicBezTo>
                <a:cubicBezTo>
                  <a:pt x="695675" y="2016717"/>
                  <a:pt x="-21678" y="1202147"/>
                  <a:pt x="0" y="40400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16" name="Text 13"/>
          <p:cNvSpPr/>
          <p:nvPr/>
        </p:nvSpPr>
        <p:spPr>
          <a:xfrm rot="16680000">
            <a:off x="-121920" y="-71120"/>
            <a:ext cx="2160270" cy="19894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17460000">
            <a:off x="10614660" y="325120"/>
            <a:ext cx="1136650" cy="113665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8" name="Text 15"/>
          <p:cNvSpPr/>
          <p:nvPr/>
        </p:nvSpPr>
        <p:spPr>
          <a:xfrm rot="17460000">
            <a:off x="10614660" y="325120"/>
            <a:ext cx="1136650" cy="1136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17460000" flipH="1" flipV="1">
            <a:off x="811530" y="5401945"/>
            <a:ext cx="3069590" cy="306959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20" name="Text 17"/>
          <p:cNvSpPr/>
          <p:nvPr/>
        </p:nvSpPr>
        <p:spPr>
          <a:xfrm rot="17460000">
            <a:off x="811530" y="5401945"/>
            <a:ext cx="3069590" cy="30695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 rot="16200000">
            <a:off x="9369248" y="1865587"/>
            <a:ext cx="2637155" cy="1183727"/>
          </a:xfrm>
          <a:prstGeom prst="round2DiagRect">
            <a:avLst/>
          </a:prstGeom>
          <a:solidFill>
            <a:srgbClr val="004CC0"/>
          </a:solidFill>
          <a:ln/>
        </p:spPr>
      </p:sp>
      <p:sp>
        <p:nvSpPr>
          <p:cNvPr id="8" name="Text 6"/>
          <p:cNvSpPr/>
          <p:nvPr/>
        </p:nvSpPr>
        <p:spPr>
          <a:xfrm rot="16200000">
            <a:off x="9369248" y="1865587"/>
            <a:ext cx="2637155" cy="118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rot="5400000" flipV="1">
            <a:off x="9369248" y="4491947"/>
            <a:ext cx="2637155" cy="1183727"/>
          </a:xfrm>
          <a:prstGeom prst="round2DiagRect">
            <a:avLst/>
          </a:prstGeom>
          <a:solidFill>
            <a:srgbClr val="004CC0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 rot="5400000">
            <a:off x="9369248" y="4491947"/>
            <a:ext cx="2637155" cy="118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3826" y="1138712"/>
            <a:ext cx="9415794" cy="526320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004CC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582931" y="1138712"/>
            <a:ext cx="9415794" cy="5263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76668" y="1792318"/>
            <a:ext cx="8712175" cy="1188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为明确</a:t>
            </a:r>
            <a:r>
              <a:rPr lang="en-US" altLang="zh-CN" sz="1400" dirty="0" err="1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PyTorch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与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TensorFlow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在谷歌云生产环境的性能差异，支持团队技术栈决策，我选择将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ResNet50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模型进行框架迁移用于测试。</a:t>
            </a:r>
            <a:endParaRPr lang="en-US" altLang="zh-CN" sz="14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项目目标：对比两者在训练速度、推理延迟、内存使用、准确性等指标上的表现；</a:t>
            </a:r>
            <a:endParaRPr lang="en-US" altLang="zh-CN" sz="14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	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在 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Vertex AI 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环境下完成测试，为公司未来框架技术栈决策提供数据支持。</a:t>
            </a:r>
            <a:endParaRPr lang="en-US" sz="14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836153" y="1475740"/>
            <a:ext cx="910315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dirty="0">
                <a:solidFill>
                  <a:srgbClr val="1D3E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背景与目标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977110" y="2972270"/>
            <a:ext cx="178268" cy="167640"/>
          </a:xfrm>
          <a:prstGeom prst="rect">
            <a:avLst/>
          </a:prstGeom>
          <a:solidFill>
            <a:srgbClr val="004CC0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4"/>
          <p:cNvSpPr/>
          <p:nvPr/>
        </p:nvSpPr>
        <p:spPr>
          <a:xfrm>
            <a:off x="971879" y="2925445"/>
            <a:ext cx="178268" cy="1676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058141" y="3056090"/>
            <a:ext cx="8498794" cy="0"/>
          </a:xfrm>
          <a:prstGeom prst="line">
            <a:avLst/>
          </a:prstGeom>
          <a:noFill/>
          <a:ln w="12700">
            <a:solidFill>
              <a:srgbClr val="004CC0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6"/>
          <p:cNvSpPr/>
          <p:nvPr/>
        </p:nvSpPr>
        <p:spPr>
          <a:xfrm>
            <a:off x="876668" y="3529330"/>
            <a:ext cx="8712175" cy="3865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36153" y="3187700"/>
            <a:ext cx="9103150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dirty="0">
                <a:solidFill>
                  <a:srgbClr val="1D3E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实施过程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977110" y="4692728"/>
            <a:ext cx="178268" cy="167640"/>
          </a:xfrm>
          <a:prstGeom prst="rect">
            <a:avLst/>
          </a:prstGeom>
          <a:solidFill>
            <a:srgbClr val="004CC0"/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21" name="Text 19"/>
          <p:cNvSpPr/>
          <p:nvPr/>
        </p:nvSpPr>
        <p:spPr>
          <a:xfrm>
            <a:off x="1042106" y="4561205"/>
            <a:ext cx="178268" cy="1676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058141" y="4776548"/>
            <a:ext cx="8498794" cy="0"/>
          </a:xfrm>
          <a:prstGeom prst="line">
            <a:avLst/>
          </a:prstGeom>
          <a:noFill/>
          <a:ln w="12700">
            <a:solidFill>
              <a:srgbClr val="004CC0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1"/>
          <p:cNvSpPr/>
          <p:nvPr/>
        </p:nvSpPr>
        <p:spPr>
          <a:xfrm>
            <a:off x="876669" y="5210810"/>
            <a:ext cx="5066932" cy="908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TensorFlow 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在 准确性、速度、部署能力 上全面领先，更适合工程部署。</a:t>
            </a:r>
            <a:endParaRPr lang="en-US" altLang="zh-CN" sz="14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dirty="0" err="1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PyTorch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内存使用更优，适合本地开发。</a:t>
            </a:r>
            <a:endParaRPr lang="en-US" sz="14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836153" y="4869180"/>
            <a:ext cx="910315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dirty="0">
                <a:solidFill>
                  <a:srgbClr val="1D3E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关键成果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82930" y="211455"/>
            <a:ext cx="10587990" cy="5232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项目一 </a:t>
            </a:r>
            <a:r>
              <a:rPr lang="en-US" sz="28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-- </a:t>
            </a:r>
            <a:r>
              <a:rPr lang="en-US" altLang="zh-CN" sz="2800" b="1" dirty="0" err="1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PyTorch</a:t>
            </a:r>
            <a:r>
              <a:rPr lang="en-US" altLang="zh-CN" sz="28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→ TensorFlow </a:t>
            </a:r>
            <a:r>
              <a:rPr lang="zh-CN" altLang="zh-CN" sz="2800" b="1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模型迁移与框架性能对比分析</a:t>
            </a:r>
            <a:endParaRPr lang="zh-CN" altLang="zh-CN" sz="28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</p:txBody>
      </p:sp>
      <p:sp>
        <p:nvSpPr>
          <p:cNvPr id="27" name="Shape 13">
            <a:extLst>
              <a:ext uri="{FF2B5EF4-FFF2-40B4-BE49-F238E27FC236}">
                <a16:creationId xmlns:a16="http://schemas.microsoft.com/office/drawing/2014/main" id="{D7001D50-D114-E8D2-CB23-A0CDE5588719}"/>
              </a:ext>
            </a:extLst>
          </p:cNvPr>
          <p:cNvSpPr/>
          <p:nvPr/>
        </p:nvSpPr>
        <p:spPr>
          <a:xfrm>
            <a:off x="971879" y="1261832"/>
            <a:ext cx="178268" cy="167640"/>
          </a:xfrm>
          <a:prstGeom prst="rect">
            <a:avLst/>
          </a:prstGeom>
          <a:solidFill>
            <a:srgbClr val="004CC0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Shape 15">
            <a:extLst>
              <a:ext uri="{FF2B5EF4-FFF2-40B4-BE49-F238E27FC236}">
                <a16:creationId xmlns:a16="http://schemas.microsoft.com/office/drawing/2014/main" id="{5471D76E-BFEE-F383-7E83-9CD5A91837FB}"/>
              </a:ext>
            </a:extLst>
          </p:cNvPr>
          <p:cNvSpPr/>
          <p:nvPr/>
        </p:nvSpPr>
        <p:spPr>
          <a:xfrm>
            <a:off x="1052910" y="1345652"/>
            <a:ext cx="8498794" cy="0"/>
          </a:xfrm>
          <a:prstGeom prst="line">
            <a:avLst/>
          </a:prstGeom>
          <a:noFill/>
          <a:ln w="12700">
            <a:solidFill>
              <a:srgbClr val="004CC0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FACB1E0D-29B2-271C-16C0-E9B82D233AFE}"/>
              </a:ext>
            </a:extLst>
          </p:cNvPr>
          <p:cNvSpPr txBox="1"/>
          <p:nvPr/>
        </p:nvSpPr>
        <p:spPr>
          <a:xfrm>
            <a:off x="876667" y="3441526"/>
            <a:ext cx="8868581" cy="1188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统一使用 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Google Vertex AI 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云平台搭建实验环境，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oxford_flowers102 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作为数据集，并统一数据预处理流程；</a:t>
            </a:r>
            <a:endParaRPr lang="en-US" altLang="zh-CN" sz="14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采用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ResNet50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预训练主干网络，添加分类头后进行 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fine-tuning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；</a:t>
            </a:r>
            <a:endParaRPr lang="en-US" altLang="zh-CN" sz="14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统一实验超参数（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batch size=32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，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learning rate=1e-3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，</a:t>
            </a:r>
            <a:r>
              <a: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epoch=10</a:t>
            </a: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）；</a:t>
            </a:r>
            <a:endParaRPr lang="en-US" altLang="zh-CN" sz="1400" dirty="0">
              <a:latin typeface="MiSans" panose="02010600030101010101" charset="-122"/>
              <a:ea typeface="MiSans" panose="02010600030101010101" charset="-122"/>
              <a:cs typeface="MiSans" panose="02010600030101010101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rPr>
              <a:t>量化记录训练耗时、推理延迟、内存使用、模型精度等核心指标，确保两套实验数据可比性强。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FAC0475C-9CD3-ED63-D48B-1991AC15CD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495" y="4811594"/>
            <a:ext cx="3291867" cy="156755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 flipH="1">
            <a:off x="6043808" y="1"/>
            <a:ext cx="6142164" cy="1227550"/>
          </a:xfrm>
          <a:prstGeom prst="round1Rect">
            <a:avLst>
              <a:gd name="adj" fmla="val 27449"/>
            </a:avLst>
          </a:prstGeom>
          <a:solidFill>
            <a:srgbClr val="004CC0"/>
          </a:solidFill>
          <a:ln w="19050">
            <a:solidFill>
              <a:srgbClr val="004CC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6098239" y="0"/>
            <a:ext cx="6087733" cy="18008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-47762" y="1"/>
            <a:ext cx="6142164" cy="1227550"/>
          </a:xfrm>
          <a:prstGeom prst="round1Rect">
            <a:avLst>
              <a:gd name="adj" fmla="val 27414"/>
            </a:avLst>
          </a:prstGeom>
          <a:solidFill>
            <a:srgbClr val="004CC0"/>
          </a:solidFill>
          <a:ln w="19050">
            <a:solidFill>
              <a:srgbClr val="004CC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668" y="0"/>
            <a:ext cx="6087733" cy="18008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75752" y="136722"/>
            <a:ext cx="11485147" cy="95410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项目二 –- </a:t>
            </a:r>
          </a:p>
          <a:p>
            <a:r>
              <a:rPr lang="en-US" altLang="zh-CN" sz="280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	</a:t>
            </a:r>
            <a:r>
              <a:rPr lang="zh-CN" altLang="zh-CN" sz="280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基于</a:t>
            </a:r>
            <a:r>
              <a:rPr lang="en-US" altLang="zh-CN" sz="280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 Images Localized Narratives</a:t>
            </a:r>
            <a:r>
              <a:rPr lang="zh-CN" altLang="zh-CN" sz="280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的图文检索原型系统开发</a:t>
            </a:r>
            <a:endParaRPr lang="zh-CN" altLang="zh-CN" sz="2800" b="1" dirty="0">
              <a:solidFill>
                <a:schemeClr val="bg1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9" name="Shape 16"/>
          <p:cNvSpPr/>
          <p:nvPr/>
        </p:nvSpPr>
        <p:spPr>
          <a:xfrm>
            <a:off x="351790" y="-10840"/>
            <a:ext cx="76200" cy="128038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7"/>
          <p:cNvSpPr/>
          <p:nvPr/>
        </p:nvSpPr>
        <p:spPr>
          <a:xfrm>
            <a:off x="351790" y="191770"/>
            <a:ext cx="76200" cy="1282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9D589190-4D9F-D5D2-3CE5-B1A2FB738C70}"/>
              </a:ext>
            </a:extLst>
          </p:cNvPr>
          <p:cNvGrpSpPr/>
          <p:nvPr/>
        </p:nvGrpSpPr>
        <p:grpSpPr>
          <a:xfrm>
            <a:off x="500645" y="1649270"/>
            <a:ext cx="11296372" cy="4945682"/>
            <a:chOff x="848360" y="2034540"/>
            <a:chExt cx="10428605" cy="4464685"/>
          </a:xfrm>
        </p:grpSpPr>
        <p:sp>
          <p:nvSpPr>
            <p:cNvPr id="13" name="Text 10"/>
            <p:cNvSpPr/>
            <p:nvPr/>
          </p:nvSpPr>
          <p:spPr>
            <a:xfrm>
              <a:off x="848360" y="6346190"/>
              <a:ext cx="163338" cy="15303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1122291" y="6346190"/>
              <a:ext cx="163338" cy="15303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17" name="Text 14"/>
            <p:cNvSpPr/>
            <p:nvPr/>
          </p:nvSpPr>
          <p:spPr>
            <a:xfrm>
              <a:off x="1396222" y="6346190"/>
              <a:ext cx="163338" cy="15303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21" name="Shape 18"/>
            <p:cNvSpPr/>
            <p:nvPr/>
          </p:nvSpPr>
          <p:spPr>
            <a:xfrm>
              <a:off x="915670" y="2287905"/>
              <a:ext cx="10361295" cy="3719830"/>
            </a:xfrm>
            <a:prstGeom prst="roundRect">
              <a:avLst>
                <a:gd name="adj" fmla="val 6943"/>
              </a:avLst>
            </a:prstGeom>
            <a:solidFill>
              <a:srgbClr val="004CC0"/>
            </a:solidFill>
            <a:ln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Text 19"/>
            <p:cNvSpPr/>
            <p:nvPr/>
          </p:nvSpPr>
          <p:spPr>
            <a:xfrm>
              <a:off x="915670" y="2287905"/>
              <a:ext cx="10361295" cy="371983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23" name="Shape 20"/>
            <p:cNvSpPr/>
            <p:nvPr/>
          </p:nvSpPr>
          <p:spPr>
            <a:xfrm>
              <a:off x="4330801" y="2034540"/>
              <a:ext cx="3473551" cy="4281170"/>
            </a:xfrm>
            <a:prstGeom prst="roundRect">
              <a:avLst>
                <a:gd name="adj" fmla="val 6943"/>
              </a:avLst>
            </a:prstGeom>
            <a:solidFill>
              <a:srgbClr val="FFFFFF"/>
            </a:solidFill>
            <a:ln w="19050">
              <a:solidFill>
                <a:srgbClr val="004CC0"/>
              </a:solidFill>
              <a:prstDash val="soli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Text 21"/>
            <p:cNvSpPr/>
            <p:nvPr/>
          </p:nvSpPr>
          <p:spPr>
            <a:xfrm>
              <a:off x="4453255" y="2034540"/>
              <a:ext cx="3286760" cy="428117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25" name="Text 22"/>
            <p:cNvSpPr/>
            <p:nvPr/>
          </p:nvSpPr>
          <p:spPr>
            <a:xfrm>
              <a:off x="1224280" y="3028913"/>
              <a:ext cx="2781300" cy="2842744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为探索多模态技术在图文匹配与区域检索中的应用价值，基于 </a:t>
              </a:r>
              <a:r>
                <a:rPr lang="en-US" altLang="zh-CN" sz="14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Open Images V7 </a:t>
              </a:r>
              <a:r>
                <a:rPr lang="zh-CN" altLang="en-US" sz="14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数据集构建图文检索原型系统。</a:t>
              </a:r>
              <a:endParaRPr lang="en-US" altLang="zh-CN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algn="just">
                <a:lnSpc>
                  <a:spcPct val="130000"/>
                </a:lnSpc>
              </a:pPr>
              <a:endParaRPr lang="en-US" altLang="zh-CN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项目目标：</a:t>
              </a:r>
              <a:endParaRPr lang="en-US" altLang="zh-CN" sz="1400" dirty="0">
                <a:solidFill>
                  <a:schemeClr val="bg1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构建多模态检索系统原型，支持用户自然语言查询图像区域；</a:t>
              </a:r>
              <a:endParaRPr lang="en-US" altLang="zh-CN" sz="1400" dirty="0">
                <a:solidFill>
                  <a:schemeClr val="bg1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选择合适的多模态嵌入模型；</a:t>
              </a:r>
              <a:endParaRPr lang="en-US" altLang="zh-CN" sz="1400" dirty="0">
                <a:solidFill>
                  <a:schemeClr val="bg1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评估其在局部定位和跨图像检索场景下的表现。</a:t>
              </a:r>
              <a:endParaRPr lang="en-US" sz="1400" dirty="0">
                <a:solidFill>
                  <a:schemeClr val="bg1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</p:txBody>
        </p:sp>
        <p:sp>
          <p:nvSpPr>
            <p:cNvPr id="26" name="Text 23"/>
            <p:cNvSpPr/>
            <p:nvPr/>
          </p:nvSpPr>
          <p:spPr>
            <a:xfrm>
              <a:off x="1224280" y="2650490"/>
              <a:ext cx="2782570" cy="306784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en-US" sz="20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背景与目标</a:t>
              </a:r>
              <a:endParaRPr lang="en-US" sz="1600" dirty="0"/>
            </a:p>
          </p:txBody>
        </p:sp>
        <p:sp>
          <p:nvSpPr>
            <p:cNvPr id="27" name="Text 24"/>
            <p:cNvSpPr/>
            <p:nvPr/>
          </p:nvSpPr>
          <p:spPr>
            <a:xfrm>
              <a:off x="8066505" y="3028913"/>
              <a:ext cx="2781300" cy="2843843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系统在全局图像检索任务中表现优异，能准确匹配语义相关图像区域；</a:t>
              </a:r>
              <a:endParaRPr lang="en-US" altLang="zh-CN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marL="0" indent="0" algn="just">
                <a:lnSpc>
                  <a:spcPct val="130000"/>
                </a:lnSpc>
                <a:buNone/>
              </a:pPr>
              <a:endParaRPr lang="en-US" altLang="zh-CN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在局部图像检索中，语义定位基本准确，但轨迹点覆盖偏低（</a:t>
              </a:r>
              <a:r>
                <a:rPr lang="en-US" altLang="zh-CN" sz="14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PointCoverage@5 ≈ 35%</a:t>
              </a:r>
              <a:r>
                <a:rPr lang="zh-CN" altLang="en-US" sz="14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），对稀疏轨迹识别仍有改进空间；</a:t>
              </a:r>
              <a:endParaRPr lang="en-US" altLang="zh-CN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marL="0" indent="0" algn="just">
                <a:lnSpc>
                  <a:spcPct val="130000"/>
                </a:lnSpc>
                <a:buNone/>
              </a:pPr>
              <a:endParaRPr lang="en-US" altLang="zh-CN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项目验证了 </a:t>
              </a:r>
              <a:r>
                <a:rPr lang="en-US" altLang="zh-CN" sz="14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CLIP </a:t>
              </a:r>
              <a:r>
                <a:rPr lang="zh-CN" altLang="en-US" sz="14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模型在多模态图文检索任务中的可行性，为进一步优化提供了系统基础和评估框架。</a:t>
              </a:r>
              <a:endParaRPr lang="en-US" sz="1600" dirty="0"/>
            </a:p>
          </p:txBody>
        </p:sp>
        <p:sp>
          <p:nvSpPr>
            <p:cNvPr id="28" name="Text 25"/>
            <p:cNvSpPr/>
            <p:nvPr/>
          </p:nvSpPr>
          <p:spPr>
            <a:xfrm>
              <a:off x="8065236" y="2646405"/>
              <a:ext cx="2782570" cy="361197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algn="just"/>
              <a:r>
                <a:rPr lang="zh-CN" altLang="en-US" sz="2000" dirty="0">
                  <a:solidFill>
                    <a:schemeClr val="bg1"/>
                  </a:solidFill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模型效果</a:t>
              </a:r>
              <a:endParaRPr lang="en-US" sz="1600" dirty="0">
                <a:solidFill>
                  <a:schemeClr val="bg1"/>
                </a:solidFill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</p:txBody>
        </p:sp>
        <p:sp>
          <p:nvSpPr>
            <p:cNvPr id="29" name="Text 26"/>
            <p:cNvSpPr/>
            <p:nvPr/>
          </p:nvSpPr>
          <p:spPr>
            <a:xfrm>
              <a:off x="4461377" y="2822441"/>
              <a:ext cx="3243946" cy="2842745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从 </a:t>
              </a:r>
              <a:r>
                <a:rPr lang="en-US" altLang="zh-CN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Open Images Localized Narratives </a:t>
              </a: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数据中采样近</a:t>
              </a:r>
              <a:r>
                <a:rPr lang="en-US" altLang="zh-CN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5</a:t>
              </a: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万条数据，完成清洗后保留</a:t>
              </a:r>
              <a:r>
                <a:rPr lang="en-US" altLang="zh-CN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19,354</a:t>
              </a: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张有效数据；</a:t>
              </a: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调研了多模态嵌入模型</a:t>
              </a:r>
              <a:r>
                <a:rPr lang="en-US" altLang="zh-CN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CLIP</a:t>
              </a: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和</a:t>
              </a:r>
              <a:r>
                <a:rPr lang="en-US" altLang="zh-CN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ALIGN</a:t>
              </a: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，并选型 </a:t>
              </a:r>
              <a:r>
                <a:rPr lang="en-US" altLang="zh-CN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CLIP </a:t>
              </a: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模型作为图像嵌入器；</a:t>
              </a:r>
              <a:endParaRPr lang="en-US" altLang="zh-CN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文本端使用 </a:t>
              </a:r>
              <a:r>
                <a:rPr lang="en-US" altLang="zh-CN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Sentence-BERT </a:t>
              </a: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加投影归一化层对齐特征空间；</a:t>
              </a: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构建 </a:t>
              </a:r>
              <a:r>
                <a:rPr lang="en-US" altLang="zh-CN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Annoy </a:t>
              </a: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索引，实现快速图文匹配；</a:t>
              </a: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设计完整评估指标体系（</a:t>
              </a:r>
              <a:r>
                <a:rPr lang="en-US" altLang="zh-CN" sz="1400" dirty="0" err="1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Recall@K</a:t>
              </a: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、</a:t>
              </a:r>
              <a:r>
                <a:rPr lang="en-US" altLang="zh-CN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MAP</a:t>
              </a: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、</a:t>
              </a:r>
              <a:r>
                <a:rPr lang="en-US" altLang="zh-CN" sz="1400" dirty="0" err="1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PointCoverage@K</a:t>
              </a:r>
              <a:r>
                <a:rPr lang="en-US" altLang="zh-CN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 </a:t>
              </a:r>
              <a:r>
                <a:rPr lang="zh-CN" altLang="en-US" sz="14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等）评估系统局部定位与全局检索能力。</a:t>
              </a:r>
            </a:p>
          </p:txBody>
        </p:sp>
        <p:sp>
          <p:nvSpPr>
            <p:cNvPr id="30" name="Text 27"/>
            <p:cNvSpPr/>
            <p:nvPr/>
          </p:nvSpPr>
          <p:spPr>
            <a:xfrm>
              <a:off x="4716780" y="2294890"/>
              <a:ext cx="2782570" cy="306784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en-US" sz="20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实施过程</a:t>
              </a:r>
              <a:endParaRPr lang="en-US" sz="1600" dirty="0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659182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960172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139117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-14605" y="6308725"/>
            <a:ext cx="12221210" cy="548640"/>
          </a:xfrm>
          <a:prstGeom prst="roundRect">
            <a:avLst>
              <a:gd name="adj" fmla="val 0"/>
            </a:avLst>
          </a:prstGeom>
          <a:solidFill>
            <a:srgbClr val="004CC0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-14605" y="6308725"/>
            <a:ext cx="12221210" cy="5486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29005EC8-50C3-2F17-ABB7-6CA1E86C49A7}"/>
              </a:ext>
            </a:extLst>
          </p:cNvPr>
          <p:cNvGrpSpPr/>
          <p:nvPr/>
        </p:nvGrpSpPr>
        <p:grpSpPr>
          <a:xfrm>
            <a:off x="425885" y="1093435"/>
            <a:ext cx="11486367" cy="5086358"/>
            <a:chOff x="754380" y="1093435"/>
            <a:chExt cx="10951193" cy="5086358"/>
          </a:xfrm>
        </p:grpSpPr>
        <p:sp>
          <p:nvSpPr>
            <p:cNvPr id="9" name="Shape 7"/>
            <p:cNvSpPr/>
            <p:nvPr/>
          </p:nvSpPr>
          <p:spPr>
            <a:xfrm>
              <a:off x="754380" y="1647643"/>
              <a:ext cx="3298822" cy="452799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4CC0"/>
              </a:solidFill>
              <a:prstDash val="soli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 8"/>
            <p:cNvSpPr/>
            <p:nvPr/>
          </p:nvSpPr>
          <p:spPr>
            <a:xfrm>
              <a:off x="754380" y="1647643"/>
              <a:ext cx="3298822" cy="452799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12" name="Text 10"/>
            <p:cNvSpPr/>
            <p:nvPr/>
          </p:nvSpPr>
          <p:spPr>
            <a:xfrm>
              <a:off x="936713" y="2400614"/>
              <a:ext cx="2934157" cy="325389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en-US" sz="2000" dirty="0">
                  <a:solidFill>
                    <a:srgbClr val="1D3EB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背景与目标</a:t>
              </a:r>
              <a:endParaRPr lang="en-US" sz="1600" dirty="0"/>
            </a:p>
          </p:txBody>
        </p:sp>
        <p:sp>
          <p:nvSpPr>
            <p:cNvPr id="13" name="Shape 11"/>
            <p:cNvSpPr/>
            <p:nvPr/>
          </p:nvSpPr>
          <p:spPr>
            <a:xfrm>
              <a:off x="881102" y="2889397"/>
              <a:ext cx="3040259" cy="45719"/>
            </a:xfrm>
            <a:prstGeom prst="rect">
              <a:avLst/>
            </a:prstGeom>
            <a:solidFill>
              <a:srgbClr val="004CC0"/>
            </a:solidFill>
            <a:ln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Text 12"/>
            <p:cNvSpPr/>
            <p:nvPr/>
          </p:nvSpPr>
          <p:spPr>
            <a:xfrm>
              <a:off x="1015256" y="3265177"/>
              <a:ext cx="2777070" cy="39537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15" name="Text 13"/>
            <p:cNvSpPr/>
            <p:nvPr/>
          </p:nvSpPr>
          <p:spPr>
            <a:xfrm>
              <a:off x="970374" y="1818274"/>
              <a:ext cx="659905" cy="455671"/>
            </a:xfrm>
            <a:prstGeom prst="rect">
              <a:avLst/>
            </a:prstGeom>
            <a:solidFill>
              <a:srgbClr val="004CC0"/>
            </a:solidFill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800" b="1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01</a:t>
              </a:r>
              <a:endParaRPr lang="en-US" sz="1600" dirty="0"/>
            </a:p>
          </p:txBody>
        </p:sp>
        <p:sp>
          <p:nvSpPr>
            <p:cNvPr id="16" name="Shape 14"/>
            <p:cNvSpPr/>
            <p:nvPr/>
          </p:nvSpPr>
          <p:spPr>
            <a:xfrm>
              <a:off x="4580566" y="1372273"/>
              <a:ext cx="3298822" cy="452799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4CC0"/>
              </a:solidFill>
              <a:prstDash val="soli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Text 15"/>
            <p:cNvSpPr/>
            <p:nvPr/>
          </p:nvSpPr>
          <p:spPr>
            <a:xfrm>
              <a:off x="4580566" y="1372273"/>
              <a:ext cx="3298822" cy="452799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18" name="Text 16"/>
            <p:cNvSpPr/>
            <p:nvPr/>
          </p:nvSpPr>
          <p:spPr>
            <a:xfrm>
              <a:off x="4643895" y="2738920"/>
              <a:ext cx="3096796" cy="3149004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数据处理涵盖 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Tokenization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、类别均衡，调研了隐私保护预处理（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PII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移除与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DP-SGD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探索）；</a:t>
              </a:r>
              <a:endPara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模型选型与微调采用 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Hugging Face </a:t>
              </a:r>
              <a:r>
                <a:rPr lang="en-US" altLang="zh-CN" sz="1400" dirty="0" err="1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TFBert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 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模型，优化器使用 </a:t>
              </a:r>
              <a:r>
                <a:rPr lang="en-US" altLang="zh-CN" sz="1400" dirty="0" err="1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AdamW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 + warm-up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；</a:t>
              </a:r>
              <a:endPara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指标全面评估分类精度、文本长度敏感性与推理延迟；</a:t>
              </a:r>
              <a:endPara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  <a:p>
              <a:pPr marL="285750" indent="-285750" algn="just">
                <a:lnSpc>
                  <a:spcPct val="13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构建 </a:t>
              </a:r>
              <a:r>
                <a:rPr lang="en-US" altLang="zh-CN" sz="1400" dirty="0" err="1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FastAPI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 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接口，探索模型蒸馏、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ONNX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加速等部署优化路径，并初步撰写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API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设计文档与偏见缓解策略。</a:t>
              </a:r>
              <a:endParaRPr lang="en-US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</p:txBody>
        </p:sp>
        <p:sp>
          <p:nvSpPr>
            <p:cNvPr id="19" name="Text 17"/>
            <p:cNvSpPr/>
            <p:nvPr/>
          </p:nvSpPr>
          <p:spPr>
            <a:xfrm>
              <a:off x="4762898" y="2219190"/>
              <a:ext cx="2934157" cy="325389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en-US" sz="2000" dirty="0">
                  <a:solidFill>
                    <a:srgbClr val="1D3EB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实施过程</a:t>
              </a:r>
              <a:endParaRPr lang="en-US" sz="1600" dirty="0"/>
            </a:p>
          </p:txBody>
        </p:sp>
        <p:sp>
          <p:nvSpPr>
            <p:cNvPr id="20" name="Shape 18"/>
            <p:cNvSpPr/>
            <p:nvPr/>
          </p:nvSpPr>
          <p:spPr>
            <a:xfrm>
              <a:off x="4841442" y="2682921"/>
              <a:ext cx="2777070" cy="39537"/>
            </a:xfrm>
            <a:prstGeom prst="rect">
              <a:avLst/>
            </a:prstGeom>
            <a:solidFill>
              <a:srgbClr val="004CC0"/>
            </a:solidFill>
            <a:ln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Text 19"/>
            <p:cNvSpPr/>
            <p:nvPr/>
          </p:nvSpPr>
          <p:spPr>
            <a:xfrm>
              <a:off x="4841442" y="2989808"/>
              <a:ext cx="2777070" cy="39537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22" name="Text 20"/>
            <p:cNvSpPr/>
            <p:nvPr/>
          </p:nvSpPr>
          <p:spPr>
            <a:xfrm>
              <a:off x="4796560" y="1542906"/>
              <a:ext cx="714605" cy="548942"/>
            </a:xfrm>
            <a:prstGeom prst="rect">
              <a:avLst/>
            </a:prstGeom>
            <a:solidFill>
              <a:srgbClr val="004CC0"/>
            </a:solidFill>
            <a:ln/>
          </p:spPr>
          <p:txBody>
            <a:bodyPr wrap="square" lIns="91440" tIns="45720" rIns="91440" bIns="45720" rtlCol="0" anchor="t"/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800" b="1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02</a:t>
              </a:r>
              <a:endParaRPr lang="en-US" sz="1600" dirty="0"/>
            </a:p>
          </p:txBody>
        </p:sp>
        <p:sp>
          <p:nvSpPr>
            <p:cNvPr id="23" name="Shape 21"/>
            <p:cNvSpPr/>
            <p:nvPr/>
          </p:nvSpPr>
          <p:spPr>
            <a:xfrm>
              <a:off x="8406751" y="1096903"/>
              <a:ext cx="3298822" cy="452799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4CC0"/>
              </a:solidFill>
              <a:prstDash val="soli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Text 22"/>
            <p:cNvSpPr/>
            <p:nvPr/>
          </p:nvSpPr>
          <p:spPr>
            <a:xfrm>
              <a:off x="8406751" y="1096903"/>
              <a:ext cx="3298822" cy="452799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25" name="Text 23"/>
            <p:cNvSpPr/>
            <p:nvPr/>
          </p:nvSpPr>
          <p:spPr>
            <a:xfrm>
              <a:off x="8589083" y="2471610"/>
              <a:ext cx="2976459" cy="174862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模型准确率达 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95.9%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，短文本准确率达 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97%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；</a:t>
              </a:r>
              <a:endPara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推理延迟约 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102ms/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样本，具备初步部署基础；</a:t>
              </a:r>
              <a:endPara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  <a:p>
              <a:pPr marL="0" indent="0" algn="just">
                <a:lnSpc>
                  <a:spcPct val="130000"/>
                </a:lnSpc>
                <a:buNone/>
              </a:pP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输出标准 </a:t>
              </a:r>
              <a:r>
                <a:rPr lang="en-US" altLang="zh-CN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API </a:t>
              </a:r>
              <a:r>
                <a:rPr lang="zh-CN" altLang="en-US" sz="1400" dirty="0">
                  <a:latin typeface="MiSans" panose="02010600030101010101" charset="-122"/>
                  <a:ea typeface="MiSans" panose="02010600030101010101" charset="-122"/>
                  <a:cs typeface="MiSans" panose="02010600030101010101" charset="-122"/>
                </a:rPr>
                <a:t>接口设计文档，服务后续快速集成与部署；</a:t>
              </a:r>
              <a:endParaRPr lang="en-US" altLang="zh-CN" sz="1400" dirty="0">
                <a:latin typeface="MiSans" panose="02010600030101010101" charset="-122"/>
                <a:ea typeface="MiSans" panose="02010600030101010101" charset="-122"/>
                <a:cs typeface="MiSans" panose="02010600030101010101" charset="-122"/>
              </a:endParaRPr>
            </a:p>
          </p:txBody>
        </p:sp>
        <p:sp>
          <p:nvSpPr>
            <p:cNvPr id="26" name="Text 24"/>
            <p:cNvSpPr/>
            <p:nvPr/>
          </p:nvSpPr>
          <p:spPr>
            <a:xfrm>
              <a:off x="8589083" y="1943820"/>
              <a:ext cx="2934157" cy="325389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indent="0" algn="just">
                <a:lnSpc>
                  <a:spcPct val="100000"/>
                </a:lnSpc>
                <a:buNone/>
              </a:pPr>
              <a:r>
                <a:rPr lang="en-US" sz="2000" dirty="0">
                  <a:solidFill>
                    <a:srgbClr val="1D3EB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关键成果</a:t>
              </a:r>
              <a:endParaRPr lang="en-US" sz="1600" dirty="0"/>
            </a:p>
          </p:txBody>
        </p:sp>
        <p:sp>
          <p:nvSpPr>
            <p:cNvPr id="27" name="Shape 25"/>
            <p:cNvSpPr/>
            <p:nvPr/>
          </p:nvSpPr>
          <p:spPr>
            <a:xfrm>
              <a:off x="8667626" y="2401289"/>
              <a:ext cx="2777070" cy="39537"/>
            </a:xfrm>
            <a:prstGeom prst="rect">
              <a:avLst/>
            </a:prstGeom>
            <a:solidFill>
              <a:srgbClr val="004CC0"/>
            </a:solidFill>
            <a:ln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Text 26"/>
            <p:cNvSpPr/>
            <p:nvPr/>
          </p:nvSpPr>
          <p:spPr>
            <a:xfrm>
              <a:off x="8667626" y="2714439"/>
              <a:ext cx="2777070" cy="39537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29" name="Text 27"/>
            <p:cNvSpPr/>
            <p:nvPr/>
          </p:nvSpPr>
          <p:spPr>
            <a:xfrm>
              <a:off x="8622745" y="1267536"/>
              <a:ext cx="714605" cy="512552"/>
            </a:xfrm>
            <a:prstGeom prst="rect">
              <a:avLst/>
            </a:prstGeom>
            <a:solidFill>
              <a:srgbClr val="004CC0"/>
            </a:solidFill>
            <a:ln/>
          </p:spPr>
          <p:txBody>
            <a:bodyPr wrap="square" lIns="91440" tIns="45720" rIns="91440" bIns="45720" rtlCol="0" anchor="t"/>
            <a:lstStyle/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2800" b="1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03</a:t>
              </a:r>
              <a:endParaRPr lang="en-US" sz="1600" dirty="0"/>
            </a:p>
          </p:txBody>
        </p:sp>
        <p:sp>
          <p:nvSpPr>
            <p:cNvPr id="30" name="Shape 28"/>
            <p:cNvSpPr/>
            <p:nvPr/>
          </p:nvSpPr>
          <p:spPr>
            <a:xfrm>
              <a:off x="4050397" y="1386145"/>
              <a:ext cx="542089" cy="4793648"/>
            </a:xfrm>
            <a:custGeom>
              <a:avLst/>
              <a:gdLst/>
              <a:ahLst/>
              <a:cxnLst/>
              <a:rect l="l" t="t" r="r" b="b"/>
              <a:pathLst>
                <a:path w="527914" h="4519565">
                  <a:moveTo>
                    <a:pt x="527914" y="0"/>
                  </a:moveTo>
                  <a:lnTo>
                    <a:pt x="0" y="241314"/>
                  </a:lnTo>
                  <a:lnTo>
                    <a:pt x="0" y="4519565"/>
                  </a:lnTo>
                  <a:lnTo>
                    <a:pt x="518353" y="4254708"/>
                  </a:lnTo>
                  <a:lnTo>
                    <a:pt x="527914" y="0"/>
                  </a:lnTo>
                  <a:close/>
                </a:path>
              </a:pathLst>
            </a:custGeom>
            <a:solidFill>
              <a:srgbClr val="004CC0"/>
            </a:solidFill>
            <a:ln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Text 29"/>
            <p:cNvSpPr/>
            <p:nvPr/>
          </p:nvSpPr>
          <p:spPr>
            <a:xfrm>
              <a:off x="4050397" y="1386145"/>
              <a:ext cx="542089" cy="4793648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  <p:sp>
          <p:nvSpPr>
            <p:cNvPr id="32" name="Shape 30"/>
            <p:cNvSpPr/>
            <p:nvPr/>
          </p:nvSpPr>
          <p:spPr>
            <a:xfrm>
              <a:off x="7874479" y="1093435"/>
              <a:ext cx="542089" cy="4821394"/>
            </a:xfrm>
            <a:custGeom>
              <a:avLst/>
              <a:gdLst/>
              <a:ahLst/>
              <a:cxnLst/>
              <a:rect l="l" t="t" r="r" b="b"/>
              <a:pathLst>
                <a:path w="527914" h="4545724">
                  <a:moveTo>
                    <a:pt x="527914" y="0"/>
                  </a:moveTo>
                  <a:lnTo>
                    <a:pt x="0" y="242710"/>
                  </a:lnTo>
                  <a:lnTo>
                    <a:pt x="0" y="4545724"/>
                  </a:lnTo>
                  <a:lnTo>
                    <a:pt x="518353" y="4279334"/>
                  </a:lnTo>
                  <a:lnTo>
                    <a:pt x="527914" y="0"/>
                  </a:lnTo>
                  <a:close/>
                </a:path>
              </a:pathLst>
            </a:custGeom>
            <a:solidFill>
              <a:srgbClr val="004CC0"/>
            </a:solidFill>
            <a:ln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" name="Text 31"/>
            <p:cNvSpPr/>
            <p:nvPr/>
          </p:nvSpPr>
          <p:spPr>
            <a:xfrm>
              <a:off x="7874479" y="1093435"/>
              <a:ext cx="542089" cy="4821394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 marL="0" indent="0">
                <a:lnSpc>
                  <a:spcPct val="100000"/>
                </a:lnSpc>
                <a:buNone/>
              </a:pPr>
              <a:endParaRPr lang="en-US" sz="1600" dirty="0"/>
            </a:p>
          </p:txBody>
        </p:sp>
      </p:grpSp>
      <p:sp>
        <p:nvSpPr>
          <p:cNvPr id="34" name="Text 32"/>
          <p:cNvSpPr/>
          <p:nvPr/>
        </p:nvSpPr>
        <p:spPr>
          <a:xfrm>
            <a:off x="363254" y="67406"/>
            <a:ext cx="11655469" cy="95410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800" b="1" dirty="0"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项目三 –- 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US" altLang="zh-CN" sz="2800" b="1" dirty="0"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	</a:t>
            </a:r>
            <a:r>
              <a:rPr lang="zh-CN" altLang="en-US" sz="2800" b="1" dirty="0"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基于</a:t>
            </a:r>
            <a:r>
              <a:rPr lang="en-US" sz="2800" b="1" dirty="0"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Hugging Face Transformers</a:t>
            </a:r>
            <a:r>
              <a:rPr lang="zh-CN" altLang="en-US" sz="2800" b="1" dirty="0"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的</a:t>
            </a:r>
            <a:r>
              <a:rPr lang="en-US" sz="2800" b="1" dirty="0"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NLP</a:t>
            </a:r>
            <a:r>
              <a:rPr lang="zh-CN" altLang="en-US" sz="2800" b="1" dirty="0">
                <a:latin typeface="MiSans" pitchFamily="34" charset="0"/>
                <a:ea typeface="MiSans" pitchFamily="34" charset="-122"/>
                <a:cs typeface="Mi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意图识别模块开发与评估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471726" y="3017822"/>
            <a:ext cx="3303487" cy="315022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自然语言理解在谷歌各类用户服务中发挥关键作用。为提升意图识别的准确性与可部署性，公司希望构建一个基于 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Transformers 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的高效意图识别模块。</a:t>
            </a:r>
            <a:endParaRPr lang="en-US" altLang="zh-CN" sz="1400" dirty="0">
              <a:solidFill>
                <a:srgbClr val="333333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marL="0" indent="0" algn="just">
              <a:lnSpc>
                <a:spcPct val="130000"/>
              </a:lnSpc>
              <a:buNone/>
            </a:pPr>
            <a:endParaRPr lang="en-US" altLang="zh-CN" sz="1400" dirty="0">
              <a:solidFill>
                <a:srgbClr val="333333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marL="0" indent="0" algn="just">
              <a:lnSpc>
                <a:spcPct val="13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项目目标：</a:t>
            </a:r>
            <a:endParaRPr lang="en-US" altLang="zh-CN" sz="1400" dirty="0">
              <a:solidFill>
                <a:srgbClr val="333333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marL="0" indent="0" algn="just">
              <a:lnSpc>
                <a:spcPct val="13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 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CLINC150 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数据集上训练高性能模型；</a:t>
            </a:r>
            <a:endParaRPr lang="en-US" altLang="zh-CN" sz="1400" dirty="0">
              <a:solidFill>
                <a:srgbClr val="333333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marL="0" indent="0" algn="just">
              <a:lnSpc>
                <a:spcPct val="13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 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TensorFlow 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后端开发模块并封装 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；</a:t>
            </a:r>
            <a:endParaRPr lang="en-US" altLang="zh-CN" sz="1400" dirty="0">
              <a:solidFill>
                <a:srgbClr val="333333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marL="0" indent="0" algn="just">
              <a:lnSpc>
                <a:spcPct val="13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调研隐私保护与模型推理优化方案，服务未来大规模部署需求。</a:t>
            </a:r>
            <a:endParaRPr lang="en-US" sz="1400" dirty="0"/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7717D058-499C-97F4-ABB6-049D2E56D4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245" y="4251014"/>
            <a:ext cx="3154349" cy="117263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0" descr="https://kimi-img.moonshot.cn/pub/slides/slides_tmpl/image/25-06-01-00:19:04-d0tinu475iks2gau4i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03430" cy="68427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solidFill>
            <a:srgbClr val="1D3EBF">
              <a:alpha val="9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6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996056" y="2705376"/>
            <a:ext cx="6873875" cy="10156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挑战与解决方案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70960" y="2246630"/>
            <a:ext cx="0" cy="193802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2" name="Text 9"/>
          <p:cNvSpPr/>
          <p:nvPr/>
        </p:nvSpPr>
        <p:spPr>
          <a:xfrm>
            <a:off x="941705" y="2068830"/>
            <a:ext cx="2804160" cy="21260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13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2100000">
            <a:off x="9042400" y="3636645"/>
            <a:ext cx="3905250" cy="3905250"/>
          </a:xfrm>
          <a:custGeom>
            <a:avLst/>
            <a:gdLst/>
            <a:ahLst/>
            <a:cxnLst/>
            <a:rect l="l" t="t" r="r" b="b"/>
            <a:pathLst>
              <a:path w="3905250" h="3905250">
                <a:moveTo>
                  <a:pt x="1430788" y="3837117"/>
                </a:moveTo>
                <a:cubicBezTo>
                  <a:pt x="1430788" y="3837117"/>
                  <a:pt x="1430788" y="3837117"/>
                  <a:pt x="2474458" y="3837117"/>
                </a:cubicBezTo>
                <a:cubicBezTo>
                  <a:pt x="2310071" y="3882540"/>
                  <a:pt x="2134213" y="3905250"/>
                  <a:pt x="1950712" y="3905250"/>
                </a:cubicBezTo>
                <a:cubicBezTo>
                  <a:pt x="1771033" y="3905250"/>
                  <a:pt x="1595175" y="3882540"/>
                  <a:pt x="1430788" y="3837117"/>
                </a:cubicBezTo>
                <a:close/>
                <a:moveTo>
                  <a:pt x="972440" y="3642011"/>
                </a:moveTo>
                <a:lnTo>
                  <a:pt x="2929711" y="3642011"/>
                </a:lnTo>
                <a:cubicBezTo>
                  <a:pt x="2849588" y="3687305"/>
                  <a:pt x="2769465" y="3728823"/>
                  <a:pt x="2681713" y="3762792"/>
                </a:cubicBezTo>
                <a:cubicBezTo>
                  <a:pt x="2681713" y="3762792"/>
                  <a:pt x="2681713" y="3762792"/>
                  <a:pt x="1216621" y="3762792"/>
                </a:cubicBezTo>
                <a:cubicBezTo>
                  <a:pt x="1132685" y="3728823"/>
                  <a:pt x="1048746" y="3687305"/>
                  <a:pt x="972440" y="3642011"/>
                </a:cubicBezTo>
                <a:close/>
                <a:moveTo>
                  <a:pt x="696812" y="3450000"/>
                </a:moveTo>
                <a:lnTo>
                  <a:pt x="3205340" y="3450000"/>
                </a:lnTo>
                <a:cubicBezTo>
                  <a:pt x="3151885" y="3491759"/>
                  <a:pt x="3098432" y="3529723"/>
                  <a:pt x="3044977" y="3567684"/>
                </a:cubicBezTo>
                <a:cubicBezTo>
                  <a:pt x="3044977" y="3567684"/>
                  <a:pt x="3044977" y="3567684"/>
                  <a:pt x="857175" y="3567684"/>
                </a:cubicBezTo>
                <a:cubicBezTo>
                  <a:pt x="799902" y="3529723"/>
                  <a:pt x="746447" y="3491759"/>
                  <a:pt x="696812" y="3450000"/>
                </a:cubicBezTo>
                <a:close/>
                <a:moveTo>
                  <a:pt x="498608" y="3254891"/>
                </a:moveTo>
                <a:lnTo>
                  <a:pt x="3403544" y="3254891"/>
                </a:lnTo>
                <a:cubicBezTo>
                  <a:pt x="3365373" y="3297474"/>
                  <a:pt x="3327199" y="3340057"/>
                  <a:pt x="3285209" y="3378769"/>
                </a:cubicBezTo>
                <a:cubicBezTo>
                  <a:pt x="3285209" y="3378769"/>
                  <a:pt x="3285209" y="3378769"/>
                  <a:pt x="616943" y="3378769"/>
                </a:cubicBezTo>
                <a:cubicBezTo>
                  <a:pt x="574953" y="3340057"/>
                  <a:pt x="532964" y="3297474"/>
                  <a:pt x="498608" y="3254891"/>
                </a:cubicBezTo>
                <a:close/>
                <a:moveTo>
                  <a:pt x="346856" y="3065979"/>
                </a:moveTo>
                <a:lnTo>
                  <a:pt x="3558390" y="3065979"/>
                </a:lnTo>
                <a:cubicBezTo>
                  <a:pt x="3527840" y="3107736"/>
                  <a:pt x="3501110" y="3145699"/>
                  <a:pt x="3466742" y="3183663"/>
                </a:cubicBezTo>
                <a:cubicBezTo>
                  <a:pt x="3466742" y="3183663"/>
                  <a:pt x="3466742" y="3183663"/>
                  <a:pt x="434687" y="3183663"/>
                </a:cubicBezTo>
                <a:cubicBezTo>
                  <a:pt x="404137" y="3145699"/>
                  <a:pt x="373587" y="3107736"/>
                  <a:pt x="346856" y="3065979"/>
                </a:cubicBezTo>
                <a:close/>
                <a:moveTo>
                  <a:pt x="229172" y="2870870"/>
                </a:moveTo>
                <a:lnTo>
                  <a:pt x="3676074" y="2870870"/>
                </a:lnTo>
                <a:cubicBezTo>
                  <a:pt x="3653171" y="2912388"/>
                  <a:pt x="3630268" y="2953907"/>
                  <a:pt x="3603548" y="2991652"/>
                </a:cubicBezTo>
                <a:cubicBezTo>
                  <a:pt x="3603548" y="2991652"/>
                  <a:pt x="3603548" y="2991652"/>
                  <a:pt x="297881" y="2991652"/>
                </a:cubicBezTo>
                <a:cubicBezTo>
                  <a:pt x="274978" y="2953907"/>
                  <a:pt x="252075" y="2912388"/>
                  <a:pt x="229172" y="2870870"/>
                </a:cubicBezTo>
                <a:close/>
                <a:moveTo>
                  <a:pt x="136264" y="2678859"/>
                </a:moveTo>
                <a:lnTo>
                  <a:pt x="3762788" y="2678859"/>
                </a:lnTo>
                <a:cubicBezTo>
                  <a:pt x="3747519" y="2716821"/>
                  <a:pt x="3728432" y="2758580"/>
                  <a:pt x="3709345" y="2796543"/>
                </a:cubicBezTo>
                <a:cubicBezTo>
                  <a:pt x="3709345" y="2796543"/>
                  <a:pt x="3709345" y="2796543"/>
                  <a:pt x="189707" y="2796543"/>
                </a:cubicBezTo>
                <a:cubicBezTo>
                  <a:pt x="170620" y="2758580"/>
                  <a:pt x="155351" y="2716821"/>
                  <a:pt x="136264" y="2678859"/>
                </a:cubicBezTo>
                <a:close/>
                <a:moveTo>
                  <a:pt x="71229" y="2483753"/>
                </a:moveTo>
                <a:lnTo>
                  <a:pt x="3830923" y="2483753"/>
                </a:lnTo>
                <a:cubicBezTo>
                  <a:pt x="3819472" y="2526335"/>
                  <a:pt x="3804205" y="2568918"/>
                  <a:pt x="3788937" y="2607631"/>
                </a:cubicBezTo>
                <a:cubicBezTo>
                  <a:pt x="3788937" y="2607631"/>
                  <a:pt x="3788937" y="2607631"/>
                  <a:pt x="109399" y="2607631"/>
                </a:cubicBezTo>
                <a:cubicBezTo>
                  <a:pt x="94130" y="2568918"/>
                  <a:pt x="82680" y="2526335"/>
                  <a:pt x="71229" y="2483753"/>
                </a:cubicBezTo>
                <a:close/>
                <a:moveTo>
                  <a:pt x="24774" y="2294838"/>
                </a:moveTo>
                <a:lnTo>
                  <a:pt x="3874279" y="2294838"/>
                </a:lnTo>
                <a:cubicBezTo>
                  <a:pt x="3866641" y="2332799"/>
                  <a:pt x="3859004" y="2374559"/>
                  <a:pt x="3851364" y="2412522"/>
                </a:cubicBezTo>
                <a:cubicBezTo>
                  <a:pt x="3851364" y="2412522"/>
                  <a:pt x="3851364" y="2412522"/>
                  <a:pt x="51506" y="2412522"/>
                </a:cubicBezTo>
                <a:cubicBezTo>
                  <a:pt x="43868" y="2374559"/>
                  <a:pt x="32411" y="2332799"/>
                  <a:pt x="24774" y="2294838"/>
                </a:cubicBezTo>
                <a:close/>
                <a:moveTo>
                  <a:pt x="3096" y="2099731"/>
                </a:moveTo>
                <a:lnTo>
                  <a:pt x="3902152" y="2099731"/>
                </a:lnTo>
                <a:cubicBezTo>
                  <a:pt x="3898334" y="2141249"/>
                  <a:pt x="3894515" y="2182769"/>
                  <a:pt x="3886877" y="2220513"/>
                </a:cubicBezTo>
                <a:cubicBezTo>
                  <a:pt x="3886877" y="2220513"/>
                  <a:pt x="3886877" y="2220513"/>
                  <a:pt x="18371" y="2220513"/>
                </a:cubicBezTo>
                <a:cubicBezTo>
                  <a:pt x="10733" y="2182769"/>
                  <a:pt x="6916" y="2141249"/>
                  <a:pt x="3096" y="2099731"/>
                </a:cubicBezTo>
                <a:close/>
                <a:moveTo>
                  <a:pt x="0" y="1907721"/>
                </a:moveTo>
                <a:cubicBezTo>
                  <a:pt x="0" y="1907721"/>
                  <a:pt x="0" y="1907721"/>
                  <a:pt x="3905250" y="1907721"/>
                </a:cubicBezTo>
                <a:cubicBezTo>
                  <a:pt x="3905250" y="1923204"/>
                  <a:pt x="3905250" y="1934818"/>
                  <a:pt x="3905250" y="1950304"/>
                </a:cubicBezTo>
                <a:cubicBezTo>
                  <a:pt x="3905250" y="1977403"/>
                  <a:pt x="3905250" y="2004500"/>
                  <a:pt x="3905250" y="2031599"/>
                </a:cubicBezTo>
                <a:cubicBezTo>
                  <a:pt x="3905250" y="2031599"/>
                  <a:pt x="3905250" y="2031599"/>
                  <a:pt x="0" y="2031599"/>
                </a:cubicBezTo>
                <a:cubicBezTo>
                  <a:pt x="0" y="2004500"/>
                  <a:pt x="0" y="1977403"/>
                  <a:pt x="0" y="1950304"/>
                </a:cubicBezTo>
                <a:cubicBezTo>
                  <a:pt x="0" y="1934818"/>
                  <a:pt x="0" y="1923204"/>
                  <a:pt x="0" y="1907721"/>
                </a:cubicBezTo>
                <a:close/>
                <a:moveTo>
                  <a:pt x="10733" y="1712612"/>
                </a:moveTo>
                <a:lnTo>
                  <a:pt x="3890695" y="1712612"/>
                </a:lnTo>
                <a:cubicBezTo>
                  <a:pt x="3898334" y="1755195"/>
                  <a:pt x="3898334" y="1793907"/>
                  <a:pt x="3902152" y="1836490"/>
                </a:cubicBezTo>
                <a:cubicBezTo>
                  <a:pt x="3902152" y="1836490"/>
                  <a:pt x="3902152" y="1836490"/>
                  <a:pt x="3096" y="1836490"/>
                </a:cubicBezTo>
                <a:cubicBezTo>
                  <a:pt x="3096" y="1793907"/>
                  <a:pt x="6916" y="1755195"/>
                  <a:pt x="10733" y="1712612"/>
                </a:cubicBezTo>
                <a:close/>
                <a:moveTo>
                  <a:pt x="44578" y="1523699"/>
                </a:moveTo>
                <a:lnTo>
                  <a:pt x="3857574" y="1523699"/>
                </a:lnTo>
                <a:cubicBezTo>
                  <a:pt x="3865207" y="1561444"/>
                  <a:pt x="3872841" y="1602962"/>
                  <a:pt x="3880474" y="1644481"/>
                </a:cubicBezTo>
                <a:cubicBezTo>
                  <a:pt x="3880474" y="1644481"/>
                  <a:pt x="3880474" y="1644481"/>
                  <a:pt x="21678" y="1644481"/>
                </a:cubicBezTo>
                <a:cubicBezTo>
                  <a:pt x="29311" y="1602962"/>
                  <a:pt x="36945" y="1561444"/>
                  <a:pt x="44578" y="1523699"/>
                </a:cubicBezTo>
                <a:close/>
                <a:moveTo>
                  <a:pt x="99389" y="1328591"/>
                </a:moveTo>
                <a:lnTo>
                  <a:pt x="3805859" y="1328591"/>
                </a:lnTo>
                <a:cubicBezTo>
                  <a:pt x="3817310" y="1370108"/>
                  <a:pt x="3828762" y="1407853"/>
                  <a:pt x="3840213" y="1449373"/>
                </a:cubicBezTo>
                <a:cubicBezTo>
                  <a:pt x="3840213" y="1449373"/>
                  <a:pt x="3840213" y="1449373"/>
                  <a:pt x="65035" y="1449373"/>
                </a:cubicBezTo>
                <a:cubicBezTo>
                  <a:pt x="72669" y="1407853"/>
                  <a:pt x="87938" y="1370108"/>
                  <a:pt x="99389" y="1328591"/>
                </a:cubicBezTo>
                <a:close/>
                <a:moveTo>
                  <a:pt x="173517" y="1136580"/>
                </a:moveTo>
                <a:lnTo>
                  <a:pt x="3724814" y="1136580"/>
                </a:lnTo>
                <a:cubicBezTo>
                  <a:pt x="3743906" y="1175293"/>
                  <a:pt x="3762999" y="1217875"/>
                  <a:pt x="3778274" y="1260458"/>
                </a:cubicBezTo>
                <a:cubicBezTo>
                  <a:pt x="3778274" y="1260458"/>
                  <a:pt x="3778274" y="1260458"/>
                  <a:pt x="123876" y="1260458"/>
                </a:cubicBezTo>
                <a:cubicBezTo>
                  <a:pt x="139151" y="1217875"/>
                  <a:pt x="154424" y="1175293"/>
                  <a:pt x="173517" y="1136580"/>
                </a:cubicBezTo>
                <a:close/>
                <a:moveTo>
                  <a:pt x="279293" y="941474"/>
                </a:moveTo>
                <a:lnTo>
                  <a:pt x="3626673" y="941474"/>
                </a:lnTo>
                <a:cubicBezTo>
                  <a:pt x="3649574" y="984056"/>
                  <a:pt x="3672475" y="1022769"/>
                  <a:pt x="3691560" y="1065351"/>
                </a:cubicBezTo>
                <a:cubicBezTo>
                  <a:pt x="3691560" y="1065351"/>
                  <a:pt x="3691560" y="1065351"/>
                  <a:pt x="210590" y="1065351"/>
                </a:cubicBezTo>
                <a:cubicBezTo>
                  <a:pt x="233491" y="1022769"/>
                  <a:pt x="256392" y="984056"/>
                  <a:pt x="279293" y="941474"/>
                </a:cubicBezTo>
                <a:close/>
                <a:moveTo>
                  <a:pt x="412943" y="752559"/>
                </a:moveTo>
                <a:lnTo>
                  <a:pt x="3492305" y="752559"/>
                </a:lnTo>
                <a:cubicBezTo>
                  <a:pt x="3522832" y="790304"/>
                  <a:pt x="3553359" y="831821"/>
                  <a:pt x="3580070" y="873341"/>
                </a:cubicBezTo>
                <a:cubicBezTo>
                  <a:pt x="3580070" y="873341"/>
                  <a:pt x="3580070" y="873341"/>
                  <a:pt x="325179" y="873341"/>
                </a:cubicBezTo>
                <a:cubicBezTo>
                  <a:pt x="351889" y="831821"/>
                  <a:pt x="382416" y="790304"/>
                  <a:pt x="412943" y="752559"/>
                </a:cubicBezTo>
                <a:close/>
                <a:moveTo>
                  <a:pt x="582189" y="560548"/>
                </a:moveTo>
                <a:cubicBezTo>
                  <a:pt x="582189" y="560548"/>
                  <a:pt x="582189" y="560548"/>
                  <a:pt x="3319963" y="560548"/>
                </a:cubicBezTo>
                <a:cubicBezTo>
                  <a:pt x="3358147" y="598509"/>
                  <a:pt x="3396330" y="636473"/>
                  <a:pt x="3434514" y="678232"/>
                </a:cubicBezTo>
                <a:cubicBezTo>
                  <a:pt x="3434514" y="678232"/>
                  <a:pt x="3434514" y="678232"/>
                  <a:pt x="467638" y="678232"/>
                </a:cubicBezTo>
                <a:cubicBezTo>
                  <a:pt x="502004" y="636473"/>
                  <a:pt x="540188" y="598509"/>
                  <a:pt x="582189" y="560548"/>
                </a:cubicBezTo>
                <a:close/>
                <a:moveTo>
                  <a:pt x="808618" y="365442"/>
                </a:moveTo>
                <a:lnTo>
                  <a:pt x="3092810" y="365442"/>
                </a:lnTo>
                <a:cubicBezTo>
                  <a:pt x="3146286" y="404154"/>
                  <a:pt x="3195943" y="446737"/>
                  <a:pt x="3245599" y="489319"/>
                </a:cubicBezTo>
                <a:cubicBezTo>
                  <a:pt x="3245599" y="489319"/>
                  <a:pt x="3245599" y="489319"/>
                  <a:pt x="659649" y="489319"/>
                </a:cubicBezTo>
                <a:cubicBezTo>
                  <a:pt x="705486" y="446737"/>
                  <a:pt x="758962" y="404154"/>
                  <a:pt x="808618" y="365442"/>
                </a:cubicBezTo>
                <a:close/>
                <a:moveTo>
                  <a:pt x="1141891" y="176527"/>
                </a:moveTo>
                <a:lnTo>
                  <a:pt x="2760259" y="176527"/>
                </a:lnTo>
                <a:cubicBezTo>
                  <a:pt x="2840413" y="210692"/>
                  <a:pt x="2912935" y="248655"/>
                  <a:pt x="2985456" y="294211"/>
                </a:cubicBezTo>
                <a:cubicBezTo>
                  <a:pt x="2985456" y="294211"/>
                  <a:pt x="2985456" y="294211"/>
                  <a:pt x="916695" y="294211"/>
                </a:cubicBezTo>
                <a:cubicBezTo>
                  <a:pt x="989215" y="248655"/>
                  <a:pt x="1065553" y="210692"/>
                  <a:pt x="1141891" y="176527"/>
                </a:cubicBezTo>
                <a:close/>
                <a:moveTo>
                  <a:pt x="1949526" y="0"/>
                </a:moveTo>
                <a:cubicBezTo>
                  <a:pt x="2171061" y="0"/>
                  <a:pt x="2381136" y="34067"/>
                  <a:pt x="2579754" y="102200"/>
                </a:cubicBezTo>
                <a:cubicBezTo>
                  <a:pt x="2579754" y="102200"/>
                  <a:pt x="2579754" y="102200"/>
                  <a:pt x="1319298" y="102200"/>
                </a:cubicBezTo>
                <a:cubicBezTo>
                  <a:pt x="1517916" y="34067"/>
                  <a:pt x="1731811" y="0"/>
                  <a:pt x="194952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4" name="Text 11"/>
          <p:cNvSpPr/>
          <p:nvPr/>
        </p:nvSpPr>
        <p:spPr>
          <a:xfrm rot="2100000">
            <a:off x="9042400" y="3636645"/>
            <a:ext cx="3905250" cy="3905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16680000">
            <a:off x="-121920" y="-71120"/>
            <a:ext cx="2160270" cy="1989455"/>
          </a:xfrm>
          <a:custGeom>
            <a:avLst/>
            <a:gdLst/>
            <a:ahLst/>
            <a:cxnLst/>
            <a:rect l="l" t="t" r="r" b="b"/>
            <a:pathLst>
              <a:path w="2160270" h="1989455">
                <a:moveTo>
                  <a:pt x="0" y="404000"/>
                </a:moveTo>
                <a:cubicBezTo>
                  <a:pt x="-4270" y="299551"/>
                  <a:pt x="25291" y="106748"/>
                  <a:pt x="30218" y="95252"/>
                </a:cubicBezTo>
                <a:lnTo>
                  <a:pt x="672683" y="0"/>
                </a:lnTo>
                <a:cubicBezTo>
                  <a:pt x="623742" y="90325"/>
                  <a:pt x="580057" y="311376"/>
                  <a:pt x="587283" y="404000"/>
                </a:cubicBezTo>
                <a:cubicBezTo>
                  <a:pt x="570204" y="964345"/>
                  <a:pt x="1083255" y="1415972"/>
                  <a:pt x="1585468" y="1402177"/>
                </a:cubicBezTo>
                <a:cubicBezTo>
                  <a:pt x="1754953" y="1415643"/>
                  <a:pt x="2006223" y="1319406"/>
                  <a:pt x="2070272" y="1276707"/>
                </a:cubicBezTo>
                <a:lnTo>
                  <a:pt x="2160270" y="1882050"/>
                </a:lnTo>
                <a:cubicBezTo>
                  <a:pt x="2022974" y="1946756"/>
                  <a:pt x="1709297" y="1997995"/>
                  <a:pt x="1585468" y="1989455"/>
                </a:cubicBezTo>
                <a:cubicBezTo>
                  <a:pt x="695675" y="2016717"/>
                  <a:pt x="-21678" y="1202147"/>
                  <a:pt x="0" y="40400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16" name="Text 13"/>
          <p:cNvSpPr/>
          <p:nvPr/>
        </p:nvSpPr>
        <p:spPr>
          <a:xfrm rot="16680000">
            <a:off x="-121920" y="-71120"/>
            <a:ext cx="2160270" cy="19894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17460000">
            <a:off x="10614660" y="325120"/>
            <a:ext cx="1136650" cy="113665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18" name="Text 15"/>
          <p:cNvSpPr/>
          <p:nvPr/>
        </p:nvSpPr>
        <p:spPr>
          <a:xfrm rot="17460000">
            <a:off x="10614660" y="325120"/>
            <a:ext cx="1136650" cy="1136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17460000" flipH="1" flipV="1">
            <a:off x="811530" y="5401945"/>
            <a:ext cx="3069590" cy="306959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20" name="Text 17"/>
          <p:cNvSpPr/>
          <p:nvPr/>
        </p:nvSpPr>
        <p:spPr>
          <a:xfrm rot="17460000">
            <a:off x="811530" y="5401945"/>
            <a:ext cx="3069590" cy="30695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004CC0"/>
      </a:accent1>
      <a:accent2>
        <a:srgbClr val="00B0F0"/>
      </a:accent2>
      <a:accent3>
        <a:srgbClr val="1D3EBF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1384</Words>
  <Application>Microsoft Office PowerPoint</Application>
  <PresentationFormat>宽屏</PresentationFormat>
  <Paragraphs>164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MiSans</vt:lpstr>
      <vt:lpstr>Arial</vt:lpstr>
      <vt:lpstr>Wingdings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8618610557662</cp:lastModifiedBy>
  <cp:revision>19</cp:revision>
  <dcterms:created xsi:type="dcterms:W3CDTF">2025-06-24T21:51:59Z</dcterms:created>
  <dcterms:modified xsi:type="dcterms:W3CDTF">2025-06-25T03:35:58Z</dcterms:modified>
</cp:coreProperties>
</file>